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773787" y="1262896"/>
            <a:ext cx="7596426" cy="1906667"/>
          </a:xfrm>
          <a:prstGeom prst="rect">
            <a:avLst/>
          </a:prstGeom>
          <a:noFill/>
        </p:spPr>
        <p:txBody>
          <a:bodyPr wrap="square" rtlCol="0" anchor="t"/>
          <a:lstStyle/>
          <a:p>
            <a:pPr marL="0" indent="0">
              <a:lnSpc>
                <a:spcPts val="7510"/>
              </a:lnSpc>
              <a:buNone/>
            </a:pPr>
            <a:r>
              <a:rPr lang="en-US" sz="6005" b="1" dirty="0">
                <a:solidFill>
                  <a:srgbClr val="000000"/>
                </a:solidFill>
                <a:latin typeface="Times New Roman" panose="02020603050405020304" charset="0"/>
                <a:ea typeface="p22-mackinac-pro" pitchFamily="34" charset="-122"/>
                <a:cs typeface="Times New Roman" panose="02020603050405020304" charset="0"/>
              </a:rPr>
              <a:t>My Autobiography: John Mutua</a:t>
            </a:r>
            <a:endParaRPr lang="en-US" sz="6005" dirty="0">
              <a:latin typeface="Times New Roman" panose="02020603050405020304" charset="0"/>
              <a:cs typeface="Times New Roman" panose="02020603050405020304" charset="0"/>
            </a:endParaRPr>
          </a:p>
        </p:txBody>
      </p:sp>
      <p:sp>
        <p:nvSpPr>
          <p:cNvPr id="6" name="Text 2"/>
          <p:cNvSpPr/>
          <p:nvPr/>
        </p:nvSpPr>
        <p:spPr>
          <a:xfrm>
            <a:off x="773787" y="3501152"/>
            <a:ext cx="7596426" cy="2829878"/>
          </a:xfrm>
          <a:prstGeom prst="rect">
            <a:avLst/>
          </a:prstGeom>
          <a:noFill/>
        </p:spPr>
        <p:txBody>
          <a:bodyPr wrap="square" rtlCol="0" anchor="t"/>
          <a:lstStyle/>
          <a:p>
            <a:pPr marL="0" indent="0" algn="just">
              <a:lnSpc>
                <a:spcPts val="2785"/>
              </a:lnSpc>
              <a:buNone/>
            </a:pPr>
            <a:r>
              <a:rPr lang="en-US" sz="2000" dirty="0">
                <a:solidFill>
                  <a:srgbClr val="272525"/>
                </a:solidFill>
                <a:latin typeface="Times New Roman" panose="02020603050405020304" charset="0"/>
                <a:ea typeface="Eudoxus Sans" pitchFamily="34" charset="-122"/>
                <a:cs typeface="Times New Roman" panose="02020603050405020304" charset="0"/>
              </a:rPr>
              <a:t> I'm John Mutua, and I'm thrilled to share my life story with you. It's a journey filled with ups and downs, lessons learned, and unforgettable moments. From growing up in the vibrant town of Embu, Kenya, to pursuing my dreams at Dedan Kimathi University, this autobiography will take you through the tapestry of my experiences, challenges, and triumphs. Join me as I navigate the winding path of life, guided by the values instilled by my loving family and the opportunities that have shaped me into the person I am today.</a:t>
            </a:r>
            <a:endParaRPr lang="en-US" sz="2000" dirty="0">
              <a:latin typeface="Times New Roman" panose="02020603050405020304" charset="0"/>
              <a:cs typeface="Times New Roman" panose="02020603050405020304" charset="0"/>
            </a:endParaRPr>
          </a:p>
        </p:txBody>
      </p:sp>
      <p:sp>
        <p:nvSpPr>
          <p:cNvPr id="9" name="Text 5"/>
          <p:cNvSpPr/>
          <p:nvPr/>
        </p:nvSpPr>
        <p:spPr>
          <a:xfrm>
            <a:off x="1238012" y="6579751"/>
            <a:ext cx="1749981" cy="386834"/>
          </a:xfrm>
          <a:prstGeom prst="rect">
            <a:avLst/>
          </a:prstGeom>
          <a:noFill/>
        </p:spPr>
        <p:txBody>
          <a:bodyPr wrap="none" rtlCol="0" anchor="t"/>
          <a:lstStyle/>
          <a:p>
            <a:pPr marL="0" indent="0" algn="l">
              <a:lnSpc>
                <a:spcPts val="3045"/>
              </a:lnSpc>
              <a:buNone/>
            </a:pPr>
            <a:endParaRPr lang="en-US" sz="217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0" y="0"/>
            <a:ext cx="14630400" cy="2230874"/>
          </a:xfrm>
          <a:prstGeom prst="rect">
            <a:avLst/>
          </a:prstGeom>
        </p:spPr>
      </p:pic>
      <p:sp>
        <p:nvSpPr>
          <p:cNvPr id="5" name="Text 1"/>
          <p:cNvSpPr/>
          <p:nvPr/>
        </p:nvSpPr>
        <p:spPr>
          <a:xfrm>
            <a:off x="2440662" y="2868335"/>
            <a:ext cx="7785021" cy="557570"/>
          </a:xfrm>
          <a:prstGeom prst="rect">
            <a:avLst/>
          </a:prstGeom>
          <a:noFill/>
        </p:spPr>
        <p:txBody>
          <a:bodyPr wrap="none" rtlCol="0" anchor="t"/>
          <a:lstStyle/>
          <a:p>
            <a:pPr marL="0" indent="0">
              <a:lnSpc>
                <a:spcPts val="4390"/>
              </a:lnSpc>
              <a:buNone/>
            </a:pPr>
            <a:r>
              <a:rPr lang="en-US" sz="3515" b="1" dirty="0">
                <a:solidFill>
                  <a:srgbClr val="000000"/>
                </a:solidFill>
                <a:latin typeface="Times New Roman" panose="02020603050405020304" charset="0"/>
                <a:ea typeface="p22-mackinac-pro" pitchFamily="34" charset="-122"/>
                <a:cs typeface="Times New Roman" panose="02020603050405020304" charset="0"/>
              </a:rPr>
              <a:t>Conclusion: Embracing the Journey</a:t>
            </a:r>
            <a:endParaRPr lang="en-US" sz="3515" dirty="0">
              <a:latin typeface="Times New Roman" panose="02020603050405020304" charset="0"/>
              <a:cs typeface="Times New Roman" panose="02020603050405020304" charset="0"/>
            </a:endParaRPr>
          </a:p>
        </p:txBody>
      </p:sp>
      <p:sp>
        <p:nvSpPr>
          <p:cNvPr id="6" name="Shape 2"/>
          <p:cNvSpPr/>
          <p:nvPr/>
        </p:nvSpPr>
        <p:spPr>
          <a:xfrm>
            <a:off x="2440662" y="3693557"/>
            <a:ext cx="3130748" cy="3898463"/>
          </a:xfrm>
          <a:prstGeom prst="roundRect">
            <a:avLst>
              <a:gd name="adj" fmla="val 2565"/>
            </a:avLst>
          </a:prstGeom>
          <a:solidFill>
            <a:srgbClr val="CCEEFF"/>
          </a:solidFill>
          <a:ln w="7620">
            <a:solidFill>
              <a:srgbClr val="B2D4E5"/>
            </a:solidFill>
            <a:prstDash val="solid"/>
          </a:ln>
        </p:spPr>
      </p:sp>
      <p:sp>
        <p:nvSpPr>
          <p:cNvPr id="7" name="Text 3"/>
          <p:cNvSpPr/>
          <p:nvPr/>
        </p:nvSpPr>
        <p:spPr>
          <a:xfrm>
            <a:off x="2626638" y="3879533"/>
            <a:ext cx="2578179" cy="278844"/>
          </a:xfrm>
          <a:prstGeom prst="rect">
            <a:avLst/>
          </a:prstGeom>
          <a:noFill/>
        </p:spPr>
        <p:txBody>
          <a:bodyPr wrap="none" rtlCol="0" anchor="t"/>
          <a:lstStyle/>
          <a:p>
            <a:pPr marL="0" indent="0">
              <a:lnSpc>
                <a:spcPts val="2195"/>
              </a:lnSpc>
              <a:buNone/>
            </a:pPr>
            <a:r>
              <a:rPr lang="en-US" sz="1755" b="1" dirty="0">
                <a:solidFill>
                  <a:srgbClr val="272525"/>
                </a:solidFill>
                <a:latin typeface="Times New Roman" panose="02020603050405020304" charset="0"/>
                <a:ea typeface="p22-mackinac-pro" pitchFamily="34" charset="-122"/>
                <a:cs typeface="Times New Roman" panose="02020603050405020304" charset="0"/>
              </a:rPr>
              <a:t>Overcoming Challenges</a:t>
            </a:r>
            <a:endParaRPr lang="en-US" sz="1755" dirty="0">
              <a:latin typeface="Times New Roman" panose="02020603050405020304" charset="0"/>
              <a:cs typeface="Times New Roman" panose="02020603050405020304" charset="0"/>
            </a:endParaRPr>
          </a:p>
        </p:txBody>
      </p:sp>
      <p:sp>
        <p:nvSpPr>
          <p:cNvPr id="8" name="Text 4"/>
          <p:cNvSpPr/>
          <p:nvPr/>
        </p:nvSpPr>
        <p:spPr>
          <a:xfrm>
            <a:off x="2626638" y="4265414"/>
            <a:ext cx="2758797" cy="3140631"/>
          </a:xfrm>
          <a:prstGeom prst="rect">
            <a:avLst/>
          </a:prstGeom>
          <a:noFill/>
        </p:spPr>
        <p:txBody>
          <a:bodyPr wrap="square" rtlCol="0" anchor="t"/>
          <a:lstStyle/>
          <a:p>
            <a:pPr marL="0" indent="0" algn="just">
              <a:lnSpc>
                <a:spcPts val="2250"/>
              </a:lnSpc>
              <a:buNone/>
            </a:pPr>
            <a:r>
              <a:rPr lang="en-US" dirty="0">
                <a:solidFill>
                  <a:srgbClr val="272525"/>
                </a:solidFill>
                <a:latin typeface="Times New Roman" panose="02020603050405020304" charset="0"/>
                <a:ea typeface="Eudoxus Sans" pitchFamily="34" charset="-122"/>
                <a:cs typeface="Times New Roman" panose="02020603050405020304" charset="0"/>
              </a:rPr>
              <a:t>Throughout my journey at Dedan Kimathi University, I have faced various challenges, from managing my time effectively to navigating academic pressures. However, I have learned to be resilient, adaptable, and to seek support when needed, emerging stronger and more capable with each obstacle I overcome.</a:t>
            </a:r>
            <a:endParaRPr lang="en-US" dirty="0">
              <a:latin typeface="Times New Roman" panose="02020603050405020304" charset="0"/>
              <a:cs typeface="Times New Roman" panose="02020603050405020304" charset="0"/>
            </a:endParaRPr>
          </a:p>
        </p:txBody>
      </p:sp>
      <p:sp>
        <p:nvSpPr>
          <p:cNvPr id="9" name="Shape 5"/>
          <p:cNvSpPr/>
          <p:nvPr/>
        </p:nvSpPr>
        <p:spPr>
          <a:xfrm>
            <a:off x="5749766" y="3693557"/>
            <a:ext cx="3130748" cy="3898463"/>
          </a:xfrm>
          <a:prstGeom prst="roundRect">
            <a:avLst>
              <a:gd name="adj" fmla="val 2565"/>
            </a:avLst>
          </a:prstGeom>
          <a:solidFill>
            <a:srgbClr val="CCEEFF"/>
          </a:solidFill>
          <a:ln w="7620">
            <a:solidFill>
              <a:srgbClr val="B2D4E5"/>
            </a:solidFill>
            <a:prstDash val="solid"/>
          </a:ln>
        </p:spPr>
      </p:sp>
      <p:sp>
        <p:nvSpPr>
          <p:cNvPr id="10" name="Text 6"/>
          <p:cNvSpPr/>
          <p:nvPr/>
        </p:nvSpPr>
        <p:spPr>
          <a:xfrm>
            <a:off x="5935742" y="3879533"/>
            <a:ext cx="2230874" cy="278844"/>
          </a:xfrm>
          <a:prstGeom prst="rect">
            <a:avLst/>
          </a:prstGeom>
          <a:noFill/>
        </p:spPr>
        <p:txBody>
          <a:bodyPr wrap="none" rtlCol="0" anchor="t"/>
          <a:lstStyle/>
          <a:p>
            <a:pPr marL="0" indent="0">
              <a:lnSpc>
                <a:spcPts val="2195"/>
              </a:lnSpc>
              <a:buNone/>
            </a:pPr>
            <a:r>
              <a:rPr lang="en-US" sz="1755" b="1" dirty="0">
                <a:solidFill>
                  <a:srgbClr val="272525"/>
                </a:solidFill>
                <a:latin typeface="Times New Roman" panose="02020603050405020304" charset="0"/>
                <a:ea typeface="p22-mackinac-pro" pitchFamily="34" charset="-122"/>
                <a:cs typeface="Times New Roman" panose="02020603050405020304" charset="0"/>
              </a:rPr>
              <a:t>Pursuing Passions</a:t>
            </a:r>
            <a:endParaRPr lang="en-US" sz="1755" dirty="0">
              <a:latin typeface="Times New Roman" panose="02020603050405020304" charset="0"/>
              <a:cs typeface="Times New Roman" panose="02020603050405020304" charset="0"/>
            </a:endParaRPr>
          </a:p>
        </p:txBody>
      </p:sp>
      <p:sp>
        <p:nvSpPr>
          <p:cNvPr id="11" name="Text 7"/>
          <p:cNvSpPr/>
          <p:nvPr/>
        </p:nvSpPr>
        <p:spPr>
          <a:xfrm>
            <a:off x="5935742" y="4265414"/>
            <a:ext cx="2758797" cy="3140631"/>
          </a:xfrm>
          <a:prstGeom prst="rect">
            <a:avLst/>
          </a:prstGeom>
          <a:noFill/>
        </p:spPr>
        <p:txBody>
          <a:bodyPr wrap="square" rtlCol="0" anchor="t"/>
          <a:lstStyle/>
          <a:p>
            <a:pPr marL="0" indent="0" algn="just">
              <a:lnSpc>
                <a:spcPts val="2250"/>
              </a:lnSpc>
              <a:buNone/>
            </a:pPr>
            <a:r>
              <a:rPr lang="en-US" dirty="0">
                <a:solidFill>
                  <a:srgbClr val="272525"/>
                </a:solidFill>
                <a:latin typeface="Times New Roman" panose="02020603050405020304" charset="0"/>
                <a:ea typeface="Eudoxus Sans" pitchFamily="34" charset="-122"/>
                <a:cs typeface="Times New Roman" panose="02020603050405020304" charset="0"/>
              </a:rPr>
              <a:t>Whether it's my love for agriculture, my ambition to become a top investor, or my dedication to making a positive impact through charitable work, I remain committed to exploring and pursuing my passions. These endeavors not only bring me fulfillment but also allow me to contribute to the betterment of society.</a:t>
            </a:r>
            <a:endParaRPr lang="en-US" dirty="0">
              <a:latin typeface="Times New Roman" panose="02020603050405020304" charset="0"/>
              <a:cs typeface="Times New Roman" panose="02020603050405020304" charset="0"/>
            </a:endParaRPr>
          </a:p>
        </p:txBody>
      </p:sp>
      <p:sp>
        <p:nvSpPr>
          <p:cNvPr id="12" name="Shape 8"/>
          <p:cNvSpPr/>
          <p:nvPr/>
        </p:nvSpPr>
        <p:spPr>
          <a:xfrm>
            <a:off x="9058870" y="3693557"/>
            <a:ext cx="3130748" cy="3898463"/>
          </a:xfrm>
          <a:prstGeom prst="roundRect">
            <a:avLst>
              <a:gd name="adj" fmla="val 2565"/>
            </a:avLst>
          </a:prstGeom>
          <a:solidFill>
            <a:srgbClr val="CCEEFF"/>
          </a:solidFill>
          <a:ln w="7620">
            <a:solidFill>
              <a:srgbClr val="B2D4E5"/>
            </a:solidFill>
            <a:prstDash val="solid"/>
          </a:ln>
        </p:spPr>
      </p:sp>
      <p:sp>
        <p:nvSpPr>
          <p:cNvPr id="13" name="Text 9"/>
          <p:cNvSpPr/>
          <p:nvPr/>
        </p:nvSpPr>
        <p:spPr>
          <a:xfrm>
            <a:off x="9244846" y="3879533"/>
            <a:ext cx="2377321" cy="278844"/>
          </a:xfrm>
          <a:prstGeom prst="rect">
            <a:avLst/>
          </a:prstGeom>
          <a:noFill/>
        </p:spPr>
        <p:txBody>
          <a:bodyPr wrap="none" rtlCol="0" anchor="t"/>
          <a:lstStyle/>
          <a:p>
            <a:pPr marL="0" indent="0">
              <a:lnSpc>
                <a:spcPts val="2195"/>
              </a:lnSpc>
              <a:buNone/>
            </a:pPr>
            <a:r>
              <a:rPr lang="en-US" sz="1755" b="1" dirty="0">
                <a:solidFill>
                  <a:srgbClr val="272525"/>
                </a:solidFill>
                <a:latin typeface="Times New Roman" panose="02020603050405020304" charset="0"/>
                <a:ea typeface="p22-mackinac-pro" pitchFamily="34" charset="-122"/>
                <a:cs typeface="Times New Roman" panose="02020603050405020304" charset="0"/>
              </a:rPr>
              <a:t>Embracing the Future</a:t>
            </a:r>
            <a:endParaRPr lang="en-US" sz="1755" dirty="0">
              <a:latin typeface="Times New Roman" panose="02020603050405020304" charset="0"/>
              <a:cs typeface="Times New Roman" panose="02020603050405020304" charset="0"/>
            </a:endParaRPr>
          </a:p>
        </p:txBody>
      </p:sp>
      <p:sp>
        <p:nvSpPr>
          <p:cNvPr id="14" name="Text 10"/>
          <p:cNvSpPr/>
          <p:nvPr/>
        </p:nvSpPr>
        <p:spPr>
          <a:xfrm>
            <a:off x="9244846" y="4265414"/>
            <a:ext cx="2758797" cy="2569607"/>
          </a:xfrm>
          <a:prstGeom prst="rect">
            <a:avLst/>
          </a:prstGeom>
          <a:noFill/>
        </p:spPr>
        <p:txBody>
          <a:bodyPr wrap="square" rtlCol="0" anchor="t"/>
          <a:lstStyle/>
          <a:p>
            <a:pPr marL="0" indent="0" algn="just">
              <a:lnSpc>
                <a:spcPts val="2250"/>
              </a:lnSpc>
              <a:buNone/>
            </a:pPr>
            <a:r>
              <a:rPr lang="en-US" dirty="0">
                <a:solidFill>
                  <a:srgbClr val="272525"/>
                </a:solidFill>
                <a:latin typeface="Times New Roman" panose="02020603050405020304" charset="0"/>
                <a:ea typeface="Eudoxus Sans" pitchFamily="34" charset="-122"/>
                <a:cs typeface="Times New Roman" panose="02020603050405020304" charset="0"/>
              </a:rPr>
              <a:t>As I look towards the future, I do so with a sense of optimism and excitement, eager to embrace the adventures that lie ahead. I am confident in my ability to navigate the twists and turns of life, guided by the lessons and experiences that have shaped me into the person I am today.</a:t>
            </a:r>
            <a:endParaRPr lang="en-US" dirty="0">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338899"/>
          </a:xfrm>
          <a:prstGeom prst="rect">
            <a:avLst/>
          </a:prstGeom>
          <a:solidFill>
            <a:srgbClr val="FFFFFF">
              <a:alpha val="75000"/>
            </a:srgbClr>
          </a:solidFill>
        </p:spPr>
      </p:sp>
      <p:sp>
        <p:nvSpPr>
          <p:cNvPr id="4" name="Text 1"/>
          <p:cNvSpPr/>
          <p:nvPr/>
        </p:nvSpPr>
        <p:spPr>
          <a:xfrm>
            <a:off x="1236226" y="611981"/>
            <a:ext cx="5673447" cy="695444"/>
          </a:xfrm>
          <a:prstGeom prst="rect">
            <a:avLst/>
          </a:prstGeom>
          <a:noFill/>
        </p:spPr>
        <p:txBody>
          <a:bodyPr wrap="none" rtlCol="0" anchor="t"/>
          <a:lstStyle/>
          <a:p>
            <a:pPr marL="0" indent="0">
              <a:lnSpc>
                <a:spcPts val="5475"/>
              </a:lnSpc>
              <a:buNone/>
            </a:pPr>
            <a:r>
              <a:rPr lang="en-US" sz="4380" b="1" dirty="0">
                <a:solidFill>
                  <a:srgbClr val="000000"/>
                </a:solidFill>
                <a:latin typeface="Times New Roman" panose="02020603050405020304" charset="0"/>
                <a:ea typeface="p22-mackinac-pro" pitchFamily="34" charset="-122"/>
                <a:cs typeface="Times New Roman" panose="02020603050405020304" charset="0"/>
              </a:rPr>
              <a:t>Growing Up in Embu</a:t>
            </a:r>
            <a:endParaRPr lang="en-US" sz="4380" dirty="0">
              <a:latin typeface="Times New Roman" panose="02020603050405020304" charset="0"/>
              <a:cs typeface="Times New Roman" panose="02020603050405020304" charset="0"/>
            </a:endParaRPr>
          </a:p>
        </p:txBody>
      </p:sp>
      <p:pic>
        <p:nvPicPr>
          <p:cNvPr id="5" name="Image 1" descr="preencoded.png"/>
          <p:cNvPicPr>
            <a:picLocks noChangeAspect="1"/>
          </p:cNvPicPr>
          <p:nvPr/>
        </p:nvPicPr>
        <p:blipFill>
          <a:blip r:embed="rId2"/>
          <a:stretch>
            <a:fillRect/>
          </a:stretch>
        </p:blipFill>
        <p:spPr>
          <a:xfrm>
            <a:off x="1236226" y="1752481"/>
            <a:ext cx="3830003" cy="2367082"/>
          </a:xfrm>
          <a:prstGeom prst="rect">
            <a:avLst/>
          </a:prstGeom>
        </p:spPr>
      </p:pic>
      <p:sp>
        <p:nvSpPr>
          <p:cNvPr id="6" name="Text 2"/>
          <p:cNvSpPr/>
          <p:nvPr/>
        </p:nvSpPr>
        <p:spPr>
          <a:xfrm>
            <a:off x="1236226" y="4397693"/>
            <a:ext cx="2782014" cy="347782"/>
          </a:xfrm>
          <a:prstGeom prst="rect">
            <a:avLst/>
          </a:prstGeom>
          <a:noFill/>
        </p:spPr>
        <p:txBody>
          <a:bodyPr wrap="none" rtlCol="0" anchor="t"/>
          <a:lstStyle/>
          <a:p>
            <a:pPr marL="0" indent="0" algn="l">
              <a:lnSpc>
                <a:spcPts val="2740"/>
              </a:lnSpc>
              <a:buNone/>
            </a:pPr>
            <a:r>
              <a:rPr lang="en-US" sz="2190" b="1" dirty="0">
                <a:solidFill>
                  <a:srgbClr val="272525"/>
                </a:solidFill>
                <a:latin typeface="Times New Roman" panose="02020603050405020304" charset="0"/>
                <a:ea typeface="p22-mackinac-pro" pitchFamily="34" charset="-122"/>
                <a:cs typeface="Times New Roman" panose="02020603050405020304" charset="0"/>
              </a:rPr>
              <a:t>Vibrant Landscapes</a:t>
            </a:r>
            <a:endParaRPr lang="en-US" sz="2190" dirty="0">
              <a:latin typeface="Times New Roman" panose="02020603050405020304" charset="0"/>
              <a:cs typeface="Times New Roman" panose="02020603050405020304" charset="0"/>
            </a:endParaRPr>
          </a:p>
        </p:txBody>
      </p:sp>
      <p:sp>
        <p:nvSpPr>
          <p:cNvPr id="7" name="Text 3"/>
          <p:cNvSpPr/>
          <p:nvPr/>
        </p:nvSpPr>
        <p:spPr>
          <a:xfrm>
            <a:off x="1236226" y="4878943"/>
            <a:ext cx="3830003" cy="2847975"/>
          </a:xfrm>
          <a:prstGeom prst="rect">
            <a:avLst/>
          </a:prstGeom>
          <a:noFill/>
        </p:spPr>
        <p:txBody>
          <a:bodyPr wrap="square" rtlCol="0" anchor="t"/>
          <a:lstStyle/>
          <a:p>
            <a:pPr marL="0" indent="0" algn="just">
              <a:lnSpc>
                <a:spcPts val="2805"/>
              </a:lnSpc>
              <a:buNone/>
            </a:pPr>
            <a:r>
              <a:rPr lang="en-US" sz="1755" dirty="0">
                <a:solidFill>
                  <a:srgbClr val="272525"/>
                </a:solidFill>
                <a:latin typeface="Times New Roman" panose="02020603050405020304" charset="0"/>
                <a:ea typeface="Eudoxus Sans" pitchFamily="34" charset="-122"/>
                <a:cs typeface="Times New Roman" panose="02020603050405020304" charset="0"/>
              </a:rPr>
              <a:t>Growing up in Embu, I was surrounded by the breathtaking beauty of Kenya's landscapes. From the verdant fields to the bustling markets, the town was a vibrant tapestry of culture and community that shaped my childhood experiences.</a:t>
            </a:r>
            <a:endParaRPr lang="en-US" sz="1755" dirty="0">
              <a:latin typeface="Times New Roman" panose="02020603050405020304" charset="0"/>
              <a:cs typeface="Times New Roman" panose="02020603050405020304" charset="0"/>
            </a:endParaRPr>
          </a:p>
        </p:txBody>
      </p:sp>
      <p:pic>
        <p:nvPicPr>
          <p:cNvPr id="8" name="Image 2" descr="preencoded.png"/>
          <p:cNvPicPr>
            <a:picLocks noChangeAspect="1"/>
          </p:cNvPicPr>
          <p:nvPr/>
        </p:nvPicPr>
        <p:blipFill>
          <a:blip r:embed="rId3"/>
          <a:stretch>
            <a:fillRect/>
          </a:stretch>
        </p:blipFill>
        <p:spPr>
          <a:xfrm>
            <a:off x="5400080" y="1752481"/>
            <a:ext cx="3830003" cy="2367082"/>
          </a:xfrm>
          <a:prstGeom prst="rect">
            <a:avLst/>
          </a:prstGeom>
        </p:spPr>
      </p:pic>
      <p:sp>
        <p:nvSpPr>
          <p:cNvPr id="9" name="Text 4"/>
          <p:cNvSpPr/>
          <p:nvPr/>
        </p:nvSpPr>
        <p:spPr>
          <a:xfrm>
            <a:off x="5400080" y="4397693"/>
            <a:ext cx="2782014" cy="347782"/>
          </a:xfrm>
          <a:prstGeom prst="rect">
            <a:avLst/>
          </a:prstGeom>
          <a:noFill/>
        </p:spPr>
        <p:txBody>
          <a:bodyPr wrap="none" rtlCol="0" anchor="t"/>
          <a:lstStyle/>
          <a:p>
            <a:pPr marL="0" indent="0" algn="l">
              <a:lnSpc>
                <a:spcPts val="2740"/>
              </a:lnSpc>
              <a:buNone/>
            </a:pPr>
            <a:r>
              <a:rPr lang="en-US" sz="2190" b="1" dirty="0">
                <a:solidFill>
                  <a:srgbClr val="272525"/>
                </a:solidFill>
                <a:latin typeface="Times New Roman" panose="02020603050405020304" charset="0"/>
                <a:ea typeface="p22-mackinac-pro" pitchFamily="34" charset="-122"/>
                <a:cs typeface="Times New Roman" panose="02020603050405020304" charset="0"/>
              </a:rPr>
              <a:t>Family Traditions</a:t>
            </a:r>
            <a:endParaRPr lang="en-US" sz="2190" dirty="0">
              <a:latin typeface="Times New Roman" panose="02020603050405020304" charset="0"/>
              <a:cs typeface="Times New Roman" panose="02020603050405020304" charset="0"/>
            </a:endParaRPr>
          </a:p>
        </p:txBody>
      </p:sp>
      <p:sp>
        <p:nvSpPr>
          <p:cNvPr id="10" name="Text 5"/>
          <p:cNvSpPr/>
          <p:nvPr/>
        </p:nvSpPr>
        <p:spPr>
          <a:xfrm>
            <a:off x="5400080" y="4878943"/>
            <a:ext cx="3830003" cy="2135981"/>
          </a:xfrm>
          <a:prstGeom prst="rect">
            <a:avLst/>
          </a:prstGeom>
          <a:noFill/>
        </p:spPr>
        <p:txBody>
          <a:bodyPr wrap="square" rtlCol="0" anchor="t"/>
          <a:lstStyle/>
          <a:p>
            <a:pPr marL="0" indent="0" algn="just">
              <a:lnSpc>
                <a:spcPts val="2805"/>
              </a:lnSpc>
              <a:buNone/>
            </a:pPr>
            <a:r>
              <a:rPr lang="en-US" sz="1755" dirty="0">
                <a:solidFill>
                  <a:srgbClr val="272525"/>
                </a:solidFill>
                <a:latin typeface="Times New Roman" panose="02020603050405020304" charset="0"/>
                <a:ea typeface="Eudoxus Sans" pitchFamily="34" charset="-122"/>
                <a:cs typeface="Times New Roman" panose="02020603050405020304" charset="0"/>
              </a:rPr>
              <a:t>Our home was always filled with the warmth of family. Evenings were spent gathered around the fire, sharing stories and creating cherished memories that have stayed with me to this day.</a:t>
            </a:r>
            <a:endParaRPr lang="en-US" sz="1755" dirty="0">
              <a:latin typeface="Times New Roman" panose="02020603050405020304" charset="0"/>
              <a:cs typeface="Times New Roman" panose="02020603050405020304" charset="0"/>
            </a:endParaRPr>
          </a:p>
        </p:txBody>
      </p:sp>
      <p:pic>
        <p:nvPicPr>
          <p:cNvPr id="11" name="Image 3" descr="preencoded.png"/>
          <p:cNvPicPr>
            <a:picLocks noChangeAspect="1"/>
          </p:cNvPicPr>
          <p:nvPr/>
        </p:nvPicPr>
        <p:blipFill>
          <a:blip r:embed="rId4"/>
          <a:stretch>
            <a:fillRect/>
          </a:stretch>
        </p:blipFill>
        <p:spPr>
          <a:xfrm>
            <a:off x="9563933" y="1752481"/>
            <a:ext cx="3830122" cy="2367082"/>
          </a:xfrm>
          <a:prstGeom prst="rect">
            <a:avLst/>
          </a:prstGeom>
        </p:spPr>
      </p:pic>
      <p:sp>
        <p:nvSpPr>
          <p:cNvPr id="12" name="Text 6"/>
          <p:cNvSpPr/>
          <p:nvPr/>
        </p:nvSpPr>
        <p:spPr>
          <a:xfrm>
            <a:off x="9563933" y="4397693"/>
            <a:ext cx="3075027" cy="347782"/>
          </a:xfrm>
          <a:prstGeom prst="rect">
            <a:avLst/>
          </a:prstGeom>
          <a:noFill/>
        </p:spPr>
        <p:txBody>
          <a:bodyPr wrap="none" rtlCol="0" anchor="t"/>
          <a:lstStyle/>
          <a:p>
            <a:pPr marL="0" indent="0" algn="l">
              <a:lnSpc>
                <a:spcPts val="2740"/>
              </a:lnSpc>
              <a:buNone/>
            </a:pPr>
            <a:r>
              <a:rPr lang="en-US" sz="2190" b="1" dirty="0">
                <a:solidFill>
                  <a:srgbClr val="272525"/>
                </a:solidFill>
                <a:latin typeface="Times New Roman" panose="02020603050405020304" charset="0"/>
                <a:ea typeface="p22-mackinac-pro" pitchFamily="34" charset="-122"/>
                <a:cs typeface="Times New Roman" panose="02020603050405020304" charset="0"/>
              </a:rPr>
              <a:t>Childhood Adventures</a:t>
            </a:r>
            <a:endParaRPr lang="en-US" sz="2190" dirty="0">
              <a:latin typeface="Times New Roman" panose="02020603050405020304" charset="0"/>
              <a:cs typeface="Times New Roman" panose="02020603050405020304" charset="0"/>
            </a:endParaRPr>
          </a:p>
        </p:txBody>
      </p:sp>
      <p:sp>
        <p:nvSpPr>
          <p:cNvPr id="13" name="Text 7"/>
          <p:cNvSpPr/>
          <p:nvPr/>
        </p:nvSpPr>
        <p:spPr>
          <a:xfrm>
            <a:off x="9563933" y="4878943"/>
            <a:ext cx="3830122" cy="2847975"/>
          </a:xfrm>
          <a:prstGeom prst="rect">
            <a:avLst/>
          </a:prstGeom>
          <a:noFill/>
        </p:spPr>
        <p:txBody>
          <a:bodyPr wrap="square" rtlCol="0" anchor="t"/>
          <a:lstStyle/>
          <a:p>
            <a:pPr marL="0" indent="0" algn="just">
              <a:lnSpc>
                <a:spcPts val="2805"/>
              </a:lnSpc>
              <a:buNone/>
            </a:pPr>
            <a:r>
              <a:rPr lang="en-US" sz="1755" dirty="0">
                <a:solidFill>
                  <a:srgbClr val="272525"/>
                </a:solidFill>
                <a:latin typeface="Times New Roman" panose="02020603050405020304" charset="0"/>
                <a:ea typeface="Eudoxus Sans" pitchFamily="34" charset="-122"/>
                <a:cs typeface="Times New Roman" panose="02020603050405020304" charset="0"/>
              </a:rPr>
              <a:t>As a child, I relished the simple joys of exploring nature, playing with my siblings, and immersing myself in the rich cultural traditions of our community. These experiences instilled in me a deep appreciation for the beauty of the world around me.</a:t>
            </a:r>
            <a:endParaRPr lang="en-US" sz="1755" dirty="0">
              <a:latin typeface="Times New Roman" panose="02020603050405020304" charset="0"/>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672"/>
          </a:xfrm>
          <a:prstGeom prst="rect">
            <a:avLst/>
          </a:prstGeom>
          <a:solidFill>
            <a:srgbClr val="FFFFFF">
              <a:alpha val="75000"/>
            </a:srgbClr>
          </a:solidFill>
        </p:spPr>
      </p:sp>
      <p:sp>
        <p:nvSpPr>
          <p:cNvPr id="4" name="Text 1"/>
          <p:cNvSpPr/>
          <p:nvPr/>
        </p:nvSpPr>
        <p:spPr>
          <a:xfrm>
            <a:off x="1904643" y="544711"/>
            <a:ext cx="7130177" cy="619125"/>
          </a:xfrm>
          <a:prstGeom prst="rect">
            <a:avLst/>
          </a:prstGeom>
          <a:noFill/>
        </p:spPr>
        <p:txBody>
          <a:bodyPr wrap="none" rtlCol="0" anchor="t"/>
          <a:lstStyle/>
          <a:p>
            <a:pPr marL="0" indent="0">
              <a:lnSpc>
                <a:spcPts val="4875"/>
              </a:lnSpc>
              <a:buNone/>
            </a:pPr>
            <a:r>
              <a:rPr lang="en-US" sz="3900" b="1" dirty="0">
                <a:solidFill>
                  <a:srgbClr val="000000"/>
                </a:solidFill>
                <a:latin typeface="Times New Roman" panose="02020603050405020304" charset="0"/>
                <a:ea typeface="p22-mackinac-pro" pitchFamily="34" charset="-122"/>
                <a:cs typeface="Times New Roman" panose="02020603050405020304" charset="0"/>
              </a:rPr>
              <a:t>Rite of Passage: Circumcision</a:t>
            </a:r>
            <a:endParaRPr lang="en-US" sz="3900" dirty="0">
              <a:latin typeface="Times New Roman" panose="02020603050405020304" charset="0"/>
              <a:cs typeface="Times New Roman" panose="02020603050405020304" charset="0"/>
            </a:endParaRPr>
          </a:p>
        </p:txBody>
      </p:sp>
      <p:sp>
        <p:nvSpPr>
          <p:cNvPr id="5" name="Shape 2"/>
          <p:cNvSpPr/>
          <p:nvPr/>
        </p:nvSpPr>
        <p:spPr>
          <a:xfrm>
            <a:off x="1904643" y="4781431"/>
            <a:ext cx="10820995" cy="39529"/>
          </a:xfrm>
          <a:prstGeom prst="roundRect">
            <a:avLst>
              <a:gd name="adj" fmla="val 225515"/>
            </a:avLst>
          </a:prstGeom>
          <a:solidFill>
            <a:srgbClr val="B2D4E5"/>
          </a:solidFill>
        </p:spPr>
      </p:sp>
      <p:sp>
        <p:nvSpPr>
          <p:cNvPr id="6" name="Shape 3"/>
          <p:cNvSpPr/>
          <p:nvPr/>
        </p:nvSpPr>
        <p:spPr>
          <a:xfrm>
            <a:off x="4540568" y="4088190"/>
            <a:ext cx="39529" cy="693301"/>
          </a:xfrm>
          <a:prstGeom prst="roundRect">
            <a:avLst>
              <a:gd name="adj" fmla="val 225515"/>
            </a:avLst>
          </a:prstGeom>
          <a:solidFill>
            <a:srgbClr val="B2D4E5"/>
          </a:solidFill>
        </p:spPr>
      </p:sp>
      <p:sp>
        <p:nvSpPr>
          <p:cNvPr id="7" name="Shape 4"/>
          <p:cNvSpPr/>
          <p:nvPr/>
        </p:nvSpPr>
        <p:spPr>
          <a:xfrm>
            <a:off x="4337566" y="4558605"/>
            <a:ext cx="445651" cy="445651"/>
          </a:xfrm>
          <a:prstGeom prst="roundRect">
            <a:avLst>
              <a:gd name="adj" fmla="val 20003"/>
            </a:avLst>
          </a:prstGeom>
          <a:solidFill>
            <a:srgbClr val="CCEEFF"/>
          </a:solidFill>
          <a:ln w="7620">
            <a:solidFill>
              <a:srgbClr val="B2D4E5"/>
            </a:solidFill>
            <a:prstDash val="solid"/>
          </a:ln>
        </p:spPr>
      </p:sp>
      <p:sp>
        <p:nvSpPr>
          <p:cNvPr id="8" name="Text 5"/>
          <p:cNvSpPr/>
          <p:nvPr/>
        </p:nvSpPr>
        <p:spPr>
          <a:xfrm>
            <a:off x="4500086" y="4632781"/>
            <a:ext cx="120610" cy="297180"/>
          </a:xfrm>
          <a:prstGeom prst="rect">
            <a:avLst/>
          </a:prstGeom>
          <a:noFill/>
        </p:spPr>
        <p:txBody>
          <a:bodyPr wrap="none" rtlCol="0" anchor="t"/>
          <a:lstStyle/>
          <a:p>
            <a:pPr marL="0" indent="0" algn="ctr">
              <a:lnSpc>
                <a:spcPts val="2340"/>
              </a:lnSpc>
              <a:buNone/>
            </a:pPr>
            <a:r>
              <a:rPr lang="en-US" sz="2340" b="1" dirty="0">
                <a:solidFill>
                  <a:srgbClr val="272525"/>
                </a:solidFill>
                <a:latin typeface="p22-mackinac-pro" pitchFamily="34" charset="0"/>
                <a:ea typeface="p22-mackinac-pro" pitchFamily="34" charset="-122"/>
                <a:cs typeface="p22-mackinac-pro" pitchFamily="34" charset="-120"/>
              </a:rPr>
              <a:t>1</a:t>
            </a:r>
            <a:endParaRPr lang="en-US" sz="2340" dirty="0"/>
          </a:p>
        </p:txBody>
      </p:sp>
      <p:sp>
        <p:nvSpPr>
          <p:cNvPr id="9" name="Text 6"/>
          <p:cNvSpPr/>
          <p:nvPr/>
        </p:nvSpPr>
        <p:spPr>
          <a:xfrm>
            <a:off x="3322320" y="1876901"/>
            <a:ext cx="2476143" cy="309563"/>
          </a:xfrm>
          <a:prstGeom prst="rect">
            <a:avLst/>
          </a:prstGeom>
          <a:noFill/>
        </p:spPr>
        <p:txBody>
          <a:bodyPr wrap="none" rtlCol="0" anchor="t"/>
          <a:lstStyle/>
          <a:p>
            <a:pPr marL="0" indent="0" algn="ctr">
              <a:lnSpc>
                <a:spcPts val="2435"/>
              </a:lnSpc>
              <a:buNone/>
            </a:pPr>
            <a:r>
              <a:rPr lang="en-US" sz="1950" b="1" dirty="0">
                <a:solidFill>
                  <a:srgbClr val="272525"/>
                </a:solidFill>
                <a:latin typeface="Times New Roman" panose="02020603050405020304" charset="0"/>
                <a:ea typeface="p22-mackinac-pro" pitchFamily="34" charset="-122"/>
                <a:cs typeface="Times New Roman" panose="02020603050405020304" charset="0"/>
              </a:rPr>
              <a:t>Preparation</a:t>
            </a:r>
            <a:endParaRPr lang="en-US" sz="1950" dirty="0">
              <a:latin typeface="Times New Roman" panose="02020603050405020304" charset="0"/>
              <a:cs typeface="Times New Roman" panose="02020603050405020304" charset="0"/>
            </a:endParaRPr>
          </a:p>
        </p:txBody>
      </p:sp>
      <p:sp>
        <p:nvSpPr>
          <p:cNvPr id="10" name="Text 7"/>
          <p:cNvSpPr/>
          <p:nvPr/>
        </p:nvSpPr>
        <p:spPr>
          <a:xfrm>
            <a:off x="2102644" y="2305288"/>
            <a:ext cx="4915495" cy="1584722"/>
          </a:xfrm>
          <a:prstGeom prst="rect">
            <a:avLst/>
          </a:prstGeom>
          <a:noFill/>
        </p:spPr>
        <p:txBody>
          <a:bodyPr wrap="square" rtlCol="0" anchor="t"/>
          <a:lstStyle/>
          <a:p>
            <a:pPr marL="0" indent="0" algn="just">
              <a:lnSpc>
                <a:spcPts val="2495"/>
              </a:lnSpc>
              <a:buNone/>
            </a:pPr>
            <a:r>
              <a:rPr lang="en-US" dirty="0">
                <a:solidFill>
                  <a:srgbClr val="272525"/>
                </a:solidFill>
                <a:latin typeface="Times New Roman" panose="02020603050405020304" charset="0"/>
                <a:ea typeface="Eudoxus Sans" pitchFamily="34" charset="-122"/>
                <a:cs typeface="Times New Roman" panose="02020603050405020304" charset="0"/>
              </a:rPr>
              <a:t>As a Kamba man, I vividly remember the preparation for my circumcision ceremony. It was a week-long period of isolation and instruction, where I learned the ways of my community and the responsibilities of manhood.</a:t>
            </a:r>
            <a:endParaRPr lang="en-US" dirty="0">
              <a:latin typeface="Times New Roman" panose="02020603050405020304" charset="0"/>
              <a:cs typeface="Times New Roman" panose="02020603050405020304" charset="0"/>
            </a:endParaRPr>
          </a:p>
        </p:txBody>
      </p:sp>
      <p:sp>
        <p:nvSpPr>
          <p:cNvPr id="11" name="Shape 8"/>
          <p:cNvSpPr/>
          <p:nvPr/>
        </p:nvSpPr>
        <p:spPr>
          <a:xfrm>
            <a:off x="7295317" y="4781371"/>
            <a:ext cx="39529" cy="693301"/>
          </a:xfrm>
          <a:prstGeom prst="roundRect">
            <a:avLst>
              <a:gd name="adj" fmla="val 225515"/>
            </a:avLst>
          </a:prstGeom>
          <a:solidFill>
            <a:srgbClr val="B2D4E5"/>
          </a:solidFill>
        </p:spPr>
      </p:sp>
      <p:sp>
        <p:nvSpPr>
          <p:cNvPr id="12" name="Shape 9"/>
          <p:cNvSpPr/>
          <p:nvPr/>
        </p:nvSpPr>
        <p:spPr>
          <a:xfrm>
            <a:off x="7092315" y="4558605"/>
            <a:ext cx="445651" cy="445651"/>
          </a:xfrm>
          <a:prstGeom prst="roundRect">
            <a:avLst>
              <a:gd name="adj" fmla="val 20003"/>
            </a:avLst>
          </a:prstGeom>
          <a:solidFill>
            <a:srgbClr val="CCEEFF"/>
          </a:solidFill>
          <a:ln w="7620">
            <a:solidFill>
              <a:srgbClr val="B2D4E5"/>
            </a:solidFill>
            <a:prstDash val="solid"/>
          </a:ln>
        </p:spPr>
      </p:sp>
      <p:sp>
        <p:nvSpPr>
          <p:cNvPr id="13" name="Text 10"/>
          <p:cNvSpPr/>
          <p:nvPr/>
        </p:nvSpPr>
        <p:spPr>
          <a:xfrm>
            <a:off x="7228642" y="4632781"/>
            <a:ext cx="172998" cy="297180"/>
          </a:xfrm>
          <a:prstGeom prst="rect">
            <a:avLst/>
          </a:prstGeom>
          <a:noFill/>
        </p:spPr>
        <p:txBody>
          <a:bodyPr wrap="none" rtlCol="0" anchor="t"/>
          <a:lstStyle/>
          <a:p>
            <a:pPr marL="0" indent="0" algn="ctr">
              <a:lnSpc>
                <a:spcPts val="2340"/>
              </a:lnSpc>
              <a:buNone/>
            </a:pPr>
            <a:r>
              <a:rPr lang="en-US" sz="2340" b="1" dirty="0">
                <a:solidFill>
                  <a:srgbClr val="272525"/>
                </a:solidFill>
                <a:latin typeface="p22-mackinac-pro" pitchFamily="34" charset="0"/>
                <a:ea typeface="p22-mackinac-pro" pitchFamily="34" charset="-122"/>
                <a:cs typeface="p22-mackinac-pro" pitchFamily="34" charset="-120"/>
              </a:rPr>
              <a:t>2</a:t>
            </a:r>
            <a:endParaRPr lang="en-US" sz="2340" dirty="0"/>
          </a:p>
        </p:txBody>
      </p:sp>
      <p:sp>
        <p:nvSpPr>
          <p:cNvPr id="14" name="Text 11"/>
          <p:cNvSpPr/>
          <p:nvPr/>
        </p:nvSpPr>
        <p:spPr>
          <a:xfrm>
            <a:off x="6077069" y="5672852"/>
            <a:ext cx="2476143" cy="309563"/>
          </a:xfrm>
          <a:prstGeom prst="rect">
            <a:avLst/>
          </a:prstGeom>
          <a:noFill/>
        </p:spPr>
        <p:txBody>
          <a:bodyPr wrap="none" rtlCol="0" anchor="t"/>
          <a:lstStyle/>
          <a:p>
            <a:pPr marL="0" indent="0" algn="ctr">
              <a:lnSpc>
                <a:spcPts val="2435"/>
              </a:lnSpc>
              <a:buNone/>
            </a:pPr>
            <a:r>
              <a:rPr lang="en-US" sz="1950" b="1" dirty="0">
                <a:solidFill>
                  <a:srgbClr val="272525"/>
                </a:solidFill>
                <a:latin typeface="Times New Roman" panose="02020603050405020304" charset="0"/>
                <a:ea typeface="p22-mackinac-pro" pitchFamily="34" charset="-122"/>
                <a:cs typeface="Times New Roman" panose="02020603050405020304" charset="0"/>
              </a:rPr>
              <a:t>The Ceremony</a:t>
            </a:r>
            <a:endParaRPr lang="en-US" sz="1950" dirty="0">
              <a:latin typeface="Times New Roman" panose="02020603050405020304" charset="0"/>
              <a:cs typeface="Times New Roman" panose="02020603050405020304" charset="0"/>
            </a:endParaRPr>
          </a:p>
        </p:txBody>
      </p:sp>
      <p:sp>
        <p:nvSpPr>
          <p:cNvPr id="15" name="Text 12"/>
          <p:cNvSpPr/>
          <p:nvPr/>
        </p:nvSpPr>
        <p:spPr>
          <a:xfrm>
            <a:off x="4857393" y="6101239"/>
            <a:ext cx="4915495" cy="1584722"/>
          </a:xfrm>
          <a:prstGeom prst="rect">
            <a:avLst/>
          </a:prstGeom>
          <a:noFill/>
        </p:spPr>
        <p:txBody>
          <a:bodyPr wrap="square" rtlCol="0" anchor="t"/>
          <a:lstStyle/>
          <a:p>
            <a:pPr marL="0" indent="0" algn="just">
              <a:lnSpc>
                <a:spcPts val="2495"/>
              </a:lnSpc>
              <a:buNone/>
            </a:pPr>
            <a:r>
              <a:rPr lang="en-US" dirty="0">
                <a:solidFill>
                  <a:srgbClr val="272525"/>
                </a:solidFill>
                <a:latin typeface="Times New Roman" panose="02020603050405020304" charset="0"/>
                <a:ea typeface="Eudoxus Sans" pitchFamily="34" charset="-122"/>
                <a:cs typeface="Times New Roman" panose="02020603050405020304" charset="0"/>
              </a:rPr>
              <a:t>The day of the circumcision was marked by singing, dancing, and the presence of my parents and relatives. The ceremony itself was a painful but significant rite of passage, as I was taught to be brave and endure the pain with dignity.</a:t>
            </a:r>
            <a:endParaRPr lang="en-US" dirty="0">
              <a:latin typeface="Times New Roman" panose="02020603050405020304" charset="0"/>
              <a:cs typeface="Times New Roman" panose="02020603050405020304" charset="0"/>
            </a:endParaRPr>
          </a:p>
        </p:txBody>
      </p:sp>
      <p:sp>
        <p:nvSpPr>
          <p:cNvPr id="16" name="Shape 13"/>
          <p:cNvSpPr/>
          <p:nvPr/>
        </p:nvSpPr>
        <p:spPr>
          <a:xfrm>
            <a:off x="10050066" y="4088190"/>
            <a:ext cx="39529" cy="693301"/>
          </a:xfrm>
          <a:prstGeom prst="roundRect">
            <a:avLst>
              <a:gd name="adj" fmla="val 225515"/>
            </a:avLst>
          </a:prstGeom>
          <a:solidFill>
            <a:srgbClr val="B2D4E5"/>
          </a:solidFill>
        </p:spPr>
      </p:sp>
      <p:sp>
        <p:nvSpPr>
          <p:cNvPr id="17" name="Shape 14"/>
          <p:cNvSpPr/>
          <p:nvPr/>
        </p:nvSpPr>
        <p:spPr>
          <a:xfrm>
            <a:off x="9847064" y="4558605"/>
            <a:ext cx="445651" cy="445651"/>
          </a:xfrm>
          <a:prstGeom prst="roundRect">
            <a:avLst>
              <a:gd name="adj" fmla="val 20003"/>
            </a:avLst>
          </a:prstGeom>
          <a:solidFill>
            <a:srgbClr val="CCEEFF"/>
          </a:solidFill>
          <a:ln w="7620">
            <a:solidFill>
              <a:srgbClr val="B2D4E5"/>
            </a:solidFill>
            <a:prstDash val="solid"/>
          </a:ln>
        </p:spPr>
      </p:sp>
      <p:sp>
        <p:nvSpPr>
          <p:cNvPr id="18" name="Text 15"/>
          <p:cNvSpPr/>
          <p:nvPr/>
        </p:nvSpPr>
        <p:spPr>
          <a:xfrm>
            <a:off x="9980890" y="4632781"/>
            <a:ext cx="177998" cy="297180"/>
          </a:xfrm>
          <a:prstGeom prst="rect">
            <a:avLst/>
          </a:prstGeom>
          <a:noFill/>
        </p:spPr>
        <p:txBody>
          <a:bodyPr wrap="none" rtlCol="0" anchor="t"/>
          <a:lstStyle/>
          <a:p>
            <a:pPr marL="0" indent="0" algn="ctr">
              <a:lnSpc>
                <a:spcPts val="2340"/>
              </a:lnSpc>
              <a:buNone/>
            </a:pPr>
            <a:r>
              <a:rPr lang="en-US" sz="2340" b="1" dirty="0">
                <a:solidFill>
                  <a:srgbClr val="272525"/>
                </a:solidFill>
                <a:latin typeface="p22-mackinac-pro" pitchFamily="34" charset="0"/>
                <a:ea typeface="p22-mackinac-pro" pitchFamily="34" charset="-122"/>
                <a:cs typeface="p22-mackinac-pro" pitchFamily="34" charset="-120"/>
              </a:rPr>
              <a:t>3</a:t>
            </a:r>
            <a:endParaRPr lang="en-US" sz="2340" dirty="0"/>
          </a:p>
        </p:txBody>
      </p:sp>
      <p:sp>
        <p:nvSpPr>
          <p:cNvPr id="19" name="Text 16"/>
          <p:cNvSpPr/>
          <p:nvPr/>
        </p:nvSpPr>
        <p:spPr>
          <a:xfrm>
            <a:off x="8688586" y="1559957"/>
            <a:ext cx="2762488" cy="309563"/>
          </a:xfrm>
          <a:prstGeom prst="rect">
            <a:avLst/>
          </a:prstGeom>
          <a:noFill/>
        </p:spPr>
        <p:txBody>
          <a:bodyPr wrap="none" rtlCol="0" anchor="t"/>
          <a:lstStyle/>
          <a:p>
            <a:pPr marL="0" indent="0" algn="ctr">
              <a:lnSpc>
                <a:spcPts val="2435"/>
              </a:lnSpc>
              <a:buNone/>
            </a:pPr>
            <a:r>
              <a:rPr lang="en-US" sz="1950" b="1" dirty="0">
                <a:solidFill>
                  <a:srgbClr val="272525"/>
                </a:solidFill>
                <a:latin typeface="p22-mackinac-pro" pitchFamily="34" charset="0"/>
                <a:ea typeface="p22-mackinac-pro" pitchFamily="34" charset="-122"/>
                <a:cs typeface="p22-mackinac-pro" pitchFamily="34" charset="-120"/>
              </a:rPr>
              <a:t>Healing and Reflection</a:t>
            </a:r>
            <a:endParaRPr lang="en-US" sz="1950" dirty="0"/>
          </a:p>
        </p:txBody>
      </p:sp>
      <p:sp>
        <p:nvSpPr>
          <p:cNvPr id="20" name="Text 17"/>
          <p:cNvSpPr/>
          <p:nvPr/>
        </p:nvSpPr>
        <p:spPr>
          <a:xfrm>
            <a:off x="7612142" y="1988344"/>
            <a:ext cx="4915495" cy="1901666"/>
          </a:xfrm>
          <a:prstGeom prst="rect">
            <a:avLst/>
          </a:prstGeom>
          <a:noFill/>
        </p:spPr>
        <p:txBody>
          <a:bodyPr wrap="square" rtlCol="0" anchor="t"/>
          <a:lstStyle/>
          <a:p>
            <a:pPr marL="0" indent="0" algn="just">
              <a:lnSpc>
                <a:spcPts val="2495"/>
              </a:lnSpc>
              <a:buNone/>
            </a:pPr>
            <a:r>
              <a:rPr lang="en-US" dirty="0">
                <a:solidFill>
                  <a:srgbClr val="272525"/>
                </a:solidFill>
                <a:latin typeface="Times New Roman" panose="02020603050405020304" charset="0"/>
                <a:ea typeface="Eudoxus Sans" pitchFamily="34" charset="-122"/>
                <a:cs typeface="Times New Roman" panose="02020603050405020304" charset="0"/>
              </a:rPr>
              <a:t>After the circumcision, I was taken back to the isolation site to heal and continue my education in the ways of manhood. This period was a time of reflection and growth, as I prepared to take on the responsibilities of being a responsible member of my community.</a:t>
            </a:r>
            <a:endParaRPr lang="en-US" dirty="0">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sp>
        <p:nvSpPr>
          <p:cNvPr id="5" name="Text 1"/>
          <p:cNvSpPr/>
          <p:nvPr/>
        </p:nvSpPr>
        <p:spPr>
          <a:xfrm>
            <a:off x="682585" y="1466255"/>
            <a:ext cx="8756928" cy="549593"/>
          </a:xfrm>
          <a:prstGeom prst="rect">
            <a:avLst/>
          </a:prstGeom>
          <a:noFill/>
        </p:spPr>
        <p:txBody>
          <a:bodyPr wrap="none" rtlCol="0" anchor="t"/>
          <a:lstStyle/>
          <a:p>
            <a:pPr marL="0" indent="0">
              <a:lnSpc>
                <a:spcPts val="4330"/>
              </a:lnSpc>
              <a:buNone/>
            </a:pPr>
            <a:r>
              <a:rPr lang="en-US" sz="3460" b="1" dirty="0">
                <a:solidFill>
                  <a:srgbClr val="000000"/>
                </a:solidFill>
                <a:latin typeface="Times New Roman" panose="02020603050405020304" charset="0"/>
                <a:ea typeface="p22-mackinac-pro" pitchFamily="34" charset="-122"/>
                <a:cs typeface="Times New Roman" panose="02020603050405020304" charset="0"/>
              </a:rPr>
              <a:t>Navigating the Challenges of School Fees</a:t>
            </a:r>
            <a:endParaRPr lang="en-US" sz="3460" dirty="0">
              <a:latin typeface="Times New Roman" panose="02020603050405020304" charset="0"/>
              <a:cs typeface="Times New Roman" panose="02020603050405020304" charset="0"/>
            </a:endParaRPr>
          </a:p>
        </p:txBody>
      </p:sp>
      <p:sp>
        <p:nvSpPr>
          <p:cNvPr id="6" name="Shape 2"/>
          <p:cNvSpPr/>
          <p:nvPr/>
        </p:nvSpPr>
        <p:spPr>
          <a:xfrm>
            <a:off x="682585" y="2279571"/>
            <a:ext cx="4715828" cy="2716649"/>
          </a:xfrm>
          <a:prstGeom prst="roundRect">
            <a:avLst>
              <a:gd name="adj" fmla="val 2913"/>
            </a:avLst>
          </a:prstGeom>
          <a:solidFill>
            <a:srgbClr val="CCEEFF"/>
          </a:solidFill>
          <a:ln w="7620">
            <a:solidFill>
              <a:srgbClr val="B2D4E5"/>
            </a:solidFill>
            <a:prstDash val="solid"/>
          </a:ln>
        </p:spPr>
      </p:sp>
      <p:sp>
        <p:nvSpPr>
          <p:cNvPr id="7" name="Text 3"/>
          <p:cNvSpPr/>
          <p:nvPr/>
        </p:nvSpPr>
        <p:spPr>
          <a:xfrm>
            <a:off x="866061" y="2463046"/>
            <a:ext cx="2198489" cy="274796"/>
          </a:xfrm>
          <a:prstGeom prst="rect">
            <a:avLst/>
          </a:prstGeom>
          <a:noFill/>
        </p:spPr>
        <p:txBody>
          <a:bodyPr wrap="none" rtlCol="0" anchor="t"/>
          <a:lstStyle/>
          <a:p>
            <a:pPr marL="0" indent="0">
              <a:lnSpc>
                <a:spcPts val="2165"/>
              </a:lnSpc>
              <a:buNone/>
            </a:pPr>
            <a:r>
              <a:rPr lang="en-US" sz="1730" b="1" dirty="0">
                <a:solidFill>
                  <a:srgbClr val="272525"/>
                </a:solidFill>
                <a:latin typeface="Times New Roman" panose="02020603050405020304" charset="0"/>
                <a:ea typeface="p22-mackinac-pro" pitchFamily="34" charset="-122"/>
                <a:cs typeface="Times New Roman" panose="02020603050405020304" charset="0"/>
              </a:rPr>
              <a:t>Financial Hurdles</a:t>
            </a:r>
            <a:endParaRPr lang="en-US" sz="1730" dirty="0">
              <a:latin typeface="Times New Roman" panose="02020603050405020304" charset="0"/>
              <a:cs typeface="Times New Roman" panose="02020603050405020304" charset="0"/>
            </a:endParaRPr>
          </a:p>
        </p:txBody>
      </p:sp>
      <p:sp>
        <p:nvSpPr>
          <p:cNvPr id="8" name="Text 4"/>
          <p:cNvSpPr/>
          <p:nvPr/>
        </p:nvSpPr>
        <p:spPr>
          <a:xfrm>
            <a:off x="866061" y="2843332"/>
            <a:ext cx="4348877" cy="1688068"/>
          </a:xfrm>
          <a:prstGeom prst="rect">
            <a:avLst/>
          </a:prstGeom>
          <a:noFill/>
        </p:spPr>
        <p:txBody>
          <a:bodyPr wrap="square" rtlCol="0" anchor="t"/>
          <a:lstStyle/>
          <a:p>
            <a:pPr marL="0" indent="0">
              <a:lnSpc>
                <a:spcPts val="2215"/>
              </a:lnSpc>
              <a:buNone/>
            </a:pPr>
            <a:r>
              <a:rPr lang="en-US" dirty="0">
                <a:solidFill>
                  <a:srgbClr val="272525"/>
                </a:solidFill>
                <a:latin typeface="Times New Roman" panose="02020603050405020304" charset="0"/>
                <a:ea typeface="Eudoxus Sans" pitchFamily="34" charset="-122"/>
                <a:cs typeface="Times New Roman" panose="02020603050405020304" charset="0"/>
              </a:rPr>
              <a:t>As I finished high school and prepared to join university, I faced the daunting challenge of affording the exorbitant tuition fees. With my family's limited resources, I was unable to secure the necessary funds to enroll, leaving me feeling hopeless and uncertain about my future.</a:t>
            </a:r>
            <a:endParaRPr lang="en-US" dirty="0">
              <a:latin typeface="Times New Roman" panose="02020603050405020304" charset="0"/>
              <a:cs typeface="Times New Roman" panose="02020603050405020304" charset="0"/>
            </a:endParaRPr>
          </a:p>
        </p:txBody>
      </p:sp>
      <p:sp>
        <p:nvSpPr>
          <p:cNvPr id="9" name="Shape 5"/>
          <p:cNvSpPr/>
          <p:nvPr/>
        </p:nvSpPr>
        <p:spPr>
          <a:xfrm>
            <a:off x="5574268" y="2279571"/>
            <a:ext cx="4715828" cy="2716649"/>
          </a:xfrm>
          <a:prstGeom prst="roundRect">
            <a:avLst>
              <a:gd name="adj" fmla="val 2913"/>
            </a:avLst>
          </a:prstGeom>
          <a:solidFill>
            <a:srgbClr val="CCEEFF"/>
          </a:solidFill>
          <a:ln w="7620">
            <a:solidFill>
              <a:srgbClr val="B2D4E5"/>
            </a:solidFill>
            <a:prstDash val="solid"/>
          </a:ln>
        </p:spPr>
      </p:sp>
      <p:sp>
        <p:nvSpPr>
          <p:cNvPr id="10" name="Text 6"/>
          <p:cNvSpPr/>
          <p:nvPr/>
        </p:nvSpPr>
        <p:spPr>
          <a:xfrm>
            <a:off x="5757743" y="2463046"/>
            <a:ext cx="3514725" cy="274796"/>
          </a:xfrm>
          <a:prstGeom prst="rect">
            <a:avLst/>
          </a:prstGeom>
          <a:noFill/>
        </p:spPr>
        <p:txBody>
          <a:bodyPr wrap="none" rtlCol="0" anchor="t"/>
          <a:lstStyle/>
          <a:p>
            <a:pPr marL="0" indent="0">
              <a:lnSpc>
                <a:spcPts val="2165"/>
              </a:lnSpc>
              <a:buNone/>
            </a:pPr>
            <a:r>
              <a:rPr lang="en-US" sz="1730" b="1" dirty="0">
                <a:solidFill>
                  <a:srgbClr val="272525"/>
                </a:solidFill>
                <a:latin typeface="Times New Roman" panose="02020603050405020304" charset="0"/>
                <a:ea typeface="p22-mackinac-pro" pitchFamily="34" charset="-122"/>
                <a:cs typeface="Times New Roman" panose="02020603050405020304" charset="0"/>
              </a:rPr>
              <a:t>Perseverance and Determination</a:t>
            </a:r>
            <a:endParaRPr lang="en-US" sz="1730" dirty="0">
              <a:latin typeface="Times New Roman" panose="02020603050405020304" charset="0"/>
              <a:cs typeface="Times New Roman" panose="02020603050405020304" charset="0"/>
            </a:endParaRPr>
          </a:p>
        </p:txBody>
      </p:sp>
      <p:sp>
        <p:nvSpPr>
          <p:cNvPr id="11" name="Text 7"/>
          <p:cNvSpPr/>
          <p:nvPr/>
        </p:nvSpPr>
        <p:spPr>
          <a:xfrm>
            <a:off x="5757743" y="2843332"/>
            <a:ext cx="4348877" cy="1969413"/>
          </a:xfrm>
          <a:prstGeom prst="rect">
            <a:avLst/>
          </a:prstGeom>
          <a:noFill/>
        </p:spPr>
        <p:txBody>
          <a:bodyPr wrap="square" rtlCol="0" anchor="t"/>
          <a:lstStyle/>
          <a:p>
            <a:pPr marL="0" indent="0">
              <a:lnSpc>
                <a:spcPts val="2215"/>
              </a:lnSpc>
              <a:buNone/>
            </a:pPr>
            <a:r>
              <a:rPr lang="en-US" dirty="0">
                <a:solidFill>
                  <a:srgbClr val="272525"/>
                </a:solidFill>
                <a:latin typeface="Times New Roman" panose="02020603050405020304" charset="0"/>
                <a:ea typeface="Eudoxus Sans" pitchFamily="34" charset="-122"/>
                <a:cs typeface="Times New Roman" panose="02020603050405020304" charset="0"/>
              </a:rPr>
              <a:t>Determined to pursue my dream of higher education, I took a gap year and took on various odd jobs, such as gardening, babysitting, and house cleaning, to save up the required fees. It was a challenging time, but I refused to give up, driven by my passion for learning and a desire to create a better future for myself.</a:t>
            </a:r>
            <a:endParaRPr lang="en-US" dirty="0">
              <a:latin typeface="Times New Roman" panose="02020603050405020304" charset="0"/>
              <a:cs typeface="Times New Roman" panose="02020603050405020304" charset="0"/>
            </a:endParaRPr>
          </a:p>
        </p:txBody>
      </p:sp>
      <p:sp>
        <p:nvSpPr>
          <p:cNvPr id="12" name="Shape 8"/>
          <p:cNvSpPr/>
          <p:nvPr/>
        </p:nvSpPr>
        <p:spPr>
          <a:xfrm>
            <a:off x="682585" y="5172075"/>
            <a:ext cx="9607510" cy="1591270"/>
          </a:xfrm>
          <a:prstGeom prst="roundRect">
            <a:avLst>
              <a:gd name="adj" fmla="val 4974"/>
            </a:avLst>
          </a:prstGeom>
          <a:solidFill>
            <a:srgbClr val="CCEEFF"/>
          </a:solidFill>
          <a:ln w="7620">
            <a:solidFill>
              <a:srgbClr val="B2D4E5"/>
            </a:solidFill>
            <a:prstDash val="solid"/>
          </a:ln>
        </p:spPr>
      </p:sp>
      <p:sp>
        <p:nvSpPr>
          <p:cNvPr id="13" name="Text 9"/>
          <p:cNvSpPr/>
          <p:nvPr/>
        </p:nvSpPr>
        <p:spPr>
          <a:xfrm>
            <a:off x="866061" y="5355550"/>
            <a:ext cx="2335054" cy="274796"/>
          </a:xfrm>
          <a:prstGeom prst="rect">
            <a:avLst/>
          </a:prstGeom>
          <a:noFill/>
        </p:spPr>
        <p:txBody>
          <a:bodyPr wrap="none" rtlCol="0" anchor="t"/>
          <a:lstStyle/>
          <a:p>
            <a:pPr marL="0" indent="0">
              <a:lnSpc>
                <a:spcPts val="2165"/>
              </a:lnSpc>
              <a:buNone/>
            </a:pPr>
            <a:r>
              <a:rPr lang="en-US" sz="1730" b="1" dirty="0">
                <a:solidFill>
                  <a:srgbClr val="272525"/>
                </a:solidFill>
                <a:latin typeface="Times New Roman" panose="02020603050405020304" charset="0"/>
                <a:ea typeface="p22-mackinac-pro" pitchFamily="34" charset="-122"/>
                <a:cs typeface="Times New Roman" panose="02020603050405020304" charset="0"/>
              </a:rPr>
              <a:t>Overcoming the Odds</a:t>
            </a:r>
            <a:endParaRPr lang="en-US" sz="1730" dirty="0">
              <a:latin typeface="Times New Roman" panose="02020603050405020304" charset="0"/>
              <a:cs typeface="Times New Roman" panose="02020603050405020304" charset="0"/>
            </a:endParaRPr>
          </a:p>
        </p:txBody>
      </p:sp>
      <p:sp>
        <p:nvSpPr>
          <p:cNvPr id="14" name="Text 10"/>
          <p:cNvSpPr/>
          <p:nvPr/>
        </p:nvSpPr>
        <p:spPr>
          <a:xfrm>
            <a:off x="866061" y="5735836"/>
            <a:ext cx="9240560" cy="844034"/>
          </a:xfrm>
          <a:prstGeom prst="rect">
            <a:avLst/>
          </a:prstGeom>
          <a:noFill/>
        </p:spPr>
        <p:txBody>
          <a:bodyPr wrap="square" rtlCol="0" anchor="t"/>
          <a:lstStyle/>
          <a:p>
            <a:pPr marL="0" indent="0">
              <a:lnSpc>
                <a:spcPts val="2215"/>
              </a:lnSpc>
              <a:buNone/>
            </a:pPr>
            <a:r>
              <a:rPr lang="en-US" dirty="0">
                <a:solidFill>
                  <a:srgbClr val="272525"/>
                </a:solidFill>
                <a:latin typeface="Times New Roman" panose="02020603050405020304" charset="0"/>
                <a:ea typeface="Eudoxus Sans" pitchFamily="34" charset="-122"/>
                <a:cs typeface="Times New Roman" panose="02020603050405020304" charset="0"/>
              </a:rPr>
              <a:t>After a year of hard work and perseverance, I finally managed to raise the funds needed to join Dedan Kimathi University of Technology. This experience taught me the value of determination, resilience, and the power of pursuing one's dreams, no matter the obstacles.</a:t>
            </a:r>
            <a:endParaRPr lang="en-US" dirty="0">
              <a:latin typeface="Times New Roman" panose="02020603050405020304" charset="0"/>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sp>
        <p:nvSpPr>
          <p:cNvPr id="4" name="Text 1"/>
          <p:cNvSpPr/>
          <p:nvPr/>
        </p:nvSpPr>
        <p:spPr>
          <a:xfrm>
            <a:off x="864037" y="820341"/>
            <a:ext cx="7846814" cy="771525"/>
          </a:xfrm>
          <a:prstGeom prst="rect">
            <a:avLst/>
          </a:prstGeom>
          <a:noFill/>
        </p:spPr>
        <p:txBody>
          <a:bodyPr wrap="none" rtlCol="0" anchor="t"/>
          <a:lstStyle/>
          <a:p>
            <a:pPr marL="0" indent="0">
              <a:lnSpc>
                <a:spcPts val="6075"/>
              </a:lnSpc>
              <a:buNone/>
            </a:pPr>
            <a:r>
              <a:rPr lang="en-US" sz="4860" b="1" dirty="0">
                <a:solidFill>
                  <a:srgbClr val="000000"/>
                </a:solidFill>
                <a:latin typeface="Times New Roman" panose="02020603050405020304" charset="0"/>
                <a:ea typeface="p22-mackinac-pro" pitchFamily="34" charset="-122"/>
                <a:cs typeface="Times New Roman" panose="02020603050405020304" charset="0"/>
              </a:rPr>
              <a:t>Embracing University Life</a:t>
            </a:r>
            <a:endParaRPr lang="en-US" sz="4860" dirty="0">
              <a:latin typeface="Times New Roman" panose="02020603050405020304" charset="0"/>
              <a:cs typeface="Times New Roman" panose="02020603050405020304" charset="0"/>
            </a:endParaRPr>
          </a:p>
        </p:txBody>
      </p:sp>
      <p:sp>
        <p:nvSpPr>
          <p:cNvPr id="5" name="Text 2"/>
          <p:cNvSpPr/>
          <p:nvPr/>
        </p:nvSpPr>
        <p:spPr>
          <a:xfrm>
            <a:off x="864037" y="2208967"/>
            <a:ext cx="3086100" cy="385763"/>
          </a:xfrm>
          <a:prstGeom prst="rect">
            <a:avLst/>
          </a:prstGeom>
          <a:noFill/>
        </p:spPr>
        <p:txBody>
          <a:bodyPr wrap="none" rtlCol="0" anchor="t"/>
          <a:lstStyle/>
          <a:p>
            <a:pPr marL="0" indent="0">
              <a:lnSpc>
                <a:spcPts val="3040"/>
              </a:lnSpc>
              <a:buNone/>
            </a:pPr>
            <a:r>
              <a:rPr lang="en-US" sz="2430" b="1" dirty="0">
                <a:solidFill>
                  <a:srgbClr val="000000"/>
                </a:solidFill>
                <a:latin typeface="Times New Roman" panose="02020603050405020304" charset="0"/>
                <a:ea typeface="p22-mackinac-pro" pitchFamily="34" charset="-122"/>
                <a:cs typeface="Times New Roman" panose="02020603050405020304" charset="0"/>
              </a:rPr>
              <a:t>Academic Pursuits</a:t>
            </a:r>
            <a:endParaRPr lang="en-US" sz="2430" dirty="0">
              <a:latin typeface="Times New Roman" panose="02020603050405020304" charset="0"/>
              <a:cs typeface="Times New Roman" panose="02020603050405020304" charset="0"/>
            </a:endParaRPr>
          </a:p>
        </p:txBody>
      </p:sp>
      <p:sp>
        <p:nvSpPr>
          <p:cNvPr id="6" name="Text 3"/>
          <p:cNvSpPr/>
          <p:nvPr/>
        </p:nvSpPr>
        <p:spPr>
          <a:xfrm>
            <a:off x="864037" y="2841546"/>
            <a:ext cx="3898821" cy="4345543"/>
          </a:xfrm>
          <a:prstGeom prst="rect">
            <a:avLst/>
          </a:prstGeom>
          <a:noFill/>
        </p:spPr>
        <p:txBody>
          <a:bodyPr wrap="square" rtlCol="0" anchor="t"/>
          <a:lstStyle/>
          <a:p>
            <a:pPr marL="0" indent="0" algn="just">
              <a:lnSpc>
                <a:spcPts val="3110"/>
              </a:lnSpc>
              <a:buNone/>
            </a:pPr>
            <a:r>
              <a:rPr lang="en-US" sz="1945" dirty="0">
                <a:solidFill>
                  <a:srgbClr val="272525"/>
                </a:solidFill>
                <a:latin typeface="Times New Roman" panose="02020603050405020304" charset="0"/>
                <a:ea typeface="Eudoxus Sans" pitchFamily="34" charset="-122"/>
                <a:cs typeface="Times New Roman" panose="02020603050405020304" charset="0"/>
              </a:rPr>
              <a:t>At Dedan Kimathi University of Technology, I am pursuing a Bachelor of Science degree in BBIT, immersing myself in the world of numbers and problem-solving. Alongside my main course, I'm also pursuing a minor degree in communication skills, recognizing the importance of effective communication in any field.</a:t>
            </a:r>
            <a:endParaRPr lang="en-US" sz="1945" dirty="0">
              <a:latin typeface="Times New Roman" panose="02020603050405020304" charset="0"/>
              <a:cs typeface="Times New Roman" panose="02020603050405020304" charset="0"/>
            </a:endParaRPr>
          </a:p>
        </p:txBody>
      </p:sp>
      <p:sp>
        <p:nvSpPr>
          <p:cNvPr id="7" name="Text 4"/>
          <p:cNvSpPr/>
          <p:nvPr/>
        </p:nvSpPr>
        <p:spPr>
          <a:xfrm>
            <a:off x="5372695" y="2208967"/>
            <a:ext cx="3898821" cy="771525"/>
          </a:xfrm>
          <a:prstGeom prst="rect">
            <a:avLst/>
          </a:prstGeom>
          <a:noFill/>
        </p:spPr>
        <p:txBody>
          <a:bodyPr wrap="square" rtlCol="0" anchor="t"/>
          <a:lstStyle/>
          <a:p>
            <a:pPr marL="0" indent="0">
              <a:lnSpc>
                <a:spcPts val="3040"/>
              </a:lnSpc>
              <a:buNone/>
            </a:pPr>
            <a:r>
              <a:rPr lang="en-US" sz="2430" b="1" dirty="0">
                <a:solidFill>
                  <a:srgbClr val="000000"/>
                </a:solidFill>
                <a:latin typeface="Times New Roman" panose="02020603050405020304" charset="0"/>
                <a:ea typeface="p22-mackinac-pro" pitchFamily="34" charset="-122"/>
                <a:cs typeface="Times New Roman" panose="02020603050405020304" charset="0"/>
              </a:rPr>
              <a:t>Extracurricular Involvement</a:t>
            </a:r>
            <a:endParaRPr lang="en-US" sz="2430" dirty="0">
              <a:latin typeface="Times New Roman" panose="02020603050405020304" charset="0"/>
              <a:cs typeface="Times New Roman" panose="02020603050405020304" charset="0"/>
            </a:endParaRPr>
          </a:p>
        </p:txBody>
      </p:sp>
      <p:sp>
        <p:nvSpPr>
          <p:cNvPr id="8" name="Text 5"/>
          <p:cNvSpPr/>
          <p:nvPr/>
        </p:nvSpPr>
        <p:spPr>
          <a:xfrm>
            <a:off x="5372695" y="3227308"/>
            <a:ext cx="3898821" cy="3555444"/>
          </a:xfrm>
          <a:prstGeom prst="rect">
            <a:avLst/>
          </a:prstGeom>
          <a:noFill/>
        </p:spPr>
        <p:txBody>
          <a:bodyPr wrap="square" rtlCol="0" anchor="t"/>
          <a:lstStyle/>
          <a:p>
            <a:pPr marL="0" indent="0" algn="just">
              <a:lnSpc>
                <a:spcPts val="3110"/>
              </a:lnSpc>
              <a:buNone/>
            </a:pPr>
            <a:r>
              <a:rPr lang="en-US" sz="1945" dirty="0">
                <a:solidFill>
                  <a:srgbClr val="272525"/>
                </a:solidFill>
                <a:latin typeface="Times New Roman" panose="02020603050405020304" charset="0"/>
                <a:ea typeface="Eudoxus Sans" pitchFamily="34" charset="-122"/>
                <a:cs typeface="Times New Roman" panose="02020603050405020304" charset="0"/>
              </a:rPr>
              <a:t>Beyond the classroom, I've taken on the exciting challenge of training to become a referee for the Football Kenya Federation (FKF). This opportunity has taught me valuable lessons in leadership, decision-making, and teamwork, skills that are essential both on and off the field.</a:t>
            </a:r>
            <a:endParaRPr lang="en-US" sz="1945" dirty="0">
              <a:latin typeface="Times New Roman" panose="02020603050405020304" charset="0"/>
              <a:cs typeface="Times New Roman" panose="02020603050405020304" charset="0"/>
            </a:endParaRPr>
          </a:p>
        </p:txBody>
      </p:sp>
      <p:sp>
        <p:nvSpPr>
          <p:cNvPr id="9" name="Text 6"/>
          <p:cNvSpPr/>
          <p:nvPr/>
        </p:nvSpPr>
        <p:spPr>
          <a:xfrm>
            <a:off x="9881354" y="2208967"/>
            <a:ext cx="3898821" cy="771525"/>
          </a:xfrm>
          <a:prstGeom prst="rect">
            <a:avLst/>
          </a:prstGeom>
          <a:noFill/>
        </p:spPr>
        <p:txBody>
          <a:bodyPr wrap="square" rtlCol="0" anchor="t"/>
          <a:lstStyle/>
          <a:p>
            <a:pPr marL="0" indent="0">
              <a:lnSpc>
                <a:spcPts val="3040"/>
              </a:lnSpc>
              <a:buNone/>
            </a:pPr>
            <a:r>
              <a:rPr lang="en-US" sz="2430" b="1" dirty="0">
                <a:solidFill>
                  <a:srgbClr val="000000"/>
                </a:solidFill>
                <a:latin typeface="Times New Roman" panose="02020603050405020304" charset="0"/>
                <a:ea typeface="p22-mackinac-pro" pitchFamily="34" charset="-122"/>
                <a:cs typeface="Times New Roman" panose="02020603050405020304" charset="0"/>
              </a:rPr>
              <a:t>Balancing Responsibilities</a:t>
            </a:r>
            <a:endParaRPr lang="en-US" sz="2430" dirty="0">
              <a:latin typeface="Times New Roman" panose="02020603050405020304" charset="0"/>
              <a:cs typeface="Times New Roman" panose="02020603050405020304" charset="0"/>
            </a:endParaRPr>
          </a:p>
        </p:txBody>
      </p:sp>
      <p:sp>
        <p:nvSpPr>
          <p:cNvPr id="10" name="Text 7"/>
          <p:cNvSpPr/>
          <p:nvPr/>
        </p:nvSpPr>
        <p:spPr>
          <a:xfrm>
            <a:off x="9881354" y="3227308"/>
            <a:ext cx="3898821" cy="3555444"/>
          </a:xfrm>
          <a:prstGeom prst="rect">
            <a:avLst/>
          </a:prstGeom>
          <a:noFill/>
        </p:spPr>
        <p:txBody>
          <a:bodyPr wrap="square" rtlCol="0" anchor="t"/>
          <a:lstStyle/>
          <a:p>
            <a:pPr marL="0" indent="0" algn="just">
              <a:lnSpc>
                <a:spcPts val="3110"/>
              </a:lnSpc>
              <a:buNone/>
            </a:pPr>
            <a:r>
              <a:rPr lang="en-US" sz="1945" dirty="0">
                <a:solidFill>
                  <a:srgbClr val="272525"/>
                </a:solidFill>
                <a:latin typeface="Times New Roman" panose="02020603050405020304" charset="0"/>
                <a:ea typeface="Eudoxus Sans" pitchFamily="34" charset="-122"/>
                <a:cs typeface="Times New Roman" panose="02020603050405020304" charset="0"/>
              </a:rPr>
              <a:t>Balancing my academic studies with my referee training requires careful time management and dedication, but I'm committed to excelling in both areas. Each experience contributes to my personal and professional development, shaping me into a well-rounded individual.</a:t>
            </a:r>
            <a:endParaRPr lang="en-US" sz="1945" dirty="0">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sp>
        <p:nvSpPr>
          <p:cNvPr id="5" name="Text 1"/>
          <p:cNvSpPr/>
          <p:nvPr/>
        </p:nvSpPr>
        <p:spPr>
          <a:xfrm>
            <a:off x="485854" y="1177449"/>
            <a:ext cx="6829187" cy="594241"/>
          </a:xfrm>
          <a:prstGeom prst="rect">
            <a:avLst/>
          </a:prstGeom>
          <a:noFill/>
        </p:spPr>
        <p:txBody>
          <a:bodyPr wrap="none" rtlCol="0" anchor="t"/>
          <a:lstStyle/>
          <a:p>
            <a:pPr marL="0" indent="0">
              <a:lnSpc>
                <a:spcPts val="4680"/>
              </a:lnSpc>
              <a:buNone/>
            </a:pPr>
            <a:r>
              <a:rPr lang="en-US" sz="3745" b="1" dirty="0">
                <a:solidFill>
                  <a:srgbClr val="000000"/>
                </a:solidFill>
                <a:latin typeface="Times New Roman" panose="02020603050405020304" charset="0"/>
                <a:ea typeface="p22-mackinac-pro" pitchFamily="34" charset="-122"/>
                <a:cs typeface="Times New Roman" panose="02020603050405020304" charset="0"/>
              </a:rPr>
              <a:t>Passion for Charitable Causes</a:t>
            </a:r>
            <a:endParaRPr lang="en-US" sz="3745" dirty="0">
              <a:latin typeface="Times New Roman" panose="02020603050405020304" charset="0"/>
              <a:cs typeface="Times New Roman" panose="02020603050405020304" charset="0"/>
            </a:endParaRPr>
          </a:p>
        </p:txBody>
      </p:sp>
      <p:sp>
        <p:nvSpPr>
          <p:cNvPr id="6" name="Shape 2"/>
          <p:cNvSpPr/>
          <p:nvPr/>
        </p:nvSpPr>
        <p:spPr>
          <a:xfrm>
            <a:off x="687149" y="2375059"/>
            <a:ext cx="427911" cy="427911"/>
          </a:xfrm>
          <a:prstGeom prst="roundRect">
            <a:avLst>
              <a:gd name="adj" fmla="val 20000"/>
            </a:avLst>
          </a:prstGeom>
          <a:solidFill>
            <a:srgbClr val="CCEEFF"/>
          </a:solidFill>
          <a:ln w="7620">
            <a:solidFill>
              <a:srgbClr val="B2D4E5"/>
            </a:solidFill>
            <a:prstDash val="solid"/>
          </a:ln>
        </p:spPr>
      </p:sp>
      <p:sp>
        <p:nvSpPr>
          <p:cNvPr id="7" name="Text 3"/>
          <p:cNvSpPr/>
          <p:nvPr/>
        </p:nvSpPr>
        <p:spPr>
          <a:xfrm>
            <a:off x="802481" y="2386687"/>
            <a:ext cx="115848" cy="285274"/>
          </a:xfrm>
          <a:prstGeom prst="rect">
            <a:avLst/>
          </a:prstGeom>
          <a:noFill/>
        </p:spPr>
        <p:txBody>
          <a:bodyPr wrap="none" rtlCol="0" anchor="t"/>
          <a:lstStyle/>
          <a:p>
            <a:pPr marL="0" indent="0" algn="ctr">
              <a:lnSpc>
                <a:spcPts val="2245"/>
              </a:lnSpc>
              <a:buNone/>
            </a:pPr>
            <a:r>
              <a:rPr lang="en-US" sz="2245" b="1" dirty="0">
                <a:solidFill>
                  <a:srgbClr val="272525"/>
                </a:solidFill>
                <a:latin typeface="p22-mackinac-pro" pitchFamily="34" charset="0"/>
                <a:ea typeface="p22-mackinac-pro" pitchFamily="34" charset="-122"/>
                <a:cs typeface="p22-mackinac-pro" pitchFamily="34" charset="-120"/>
              </a:rPr>
              <a:t>1</a:t>
            </a:r>
            <a:endParaRPr lang="en-US" sz="2245" dirty="0"/>
          </a:p>
        </p:txBody>
      </p:sp>
      <p:sp>
        <p:nvSpPr>
          <p:cNvPr id="8" name="Text 4"/>
          <p:cNvSpPr/>
          <p:nvPr/>
        </p:nvSpPr>
        <p:spPr>
          <a:xfrm>
            <a:off x="1349653" y="2446814"/>
            <a:ext cx="3356372" cy="297180"/>
          </a:xfrm>
          <a:prstGeom prst="rect">
            <a:avLst/>
          </a:prstGeom>
          <a:noFill/>
        </p:spPr>
        <p:txBody>
          <a:bodyPr wrap="none" rtlCol="0" anchor="t"/>
          <a:lstStyle/>
          <a:p>
            <a:pPr marL="0" indent="0">
              <a:lnSpc>
                <a:spcPts val="2340"/>
              </a:lnSpc>
              <a:buNone/>
            </a:pPr>
            <a:r>
              <a:rPr lang="en-US" sz="1870" b="1" dirty="0">
                <a:solidFill>
                  <a:srgbClr val="272525"/>
                </a:solidFill>
                <a:latin typeface="Times New Roman" panose="02020603050405020304" charset="0"/>
                <a:ea typeface="p22-mackinac-pro" pitchFamily="34" charset="-122"/>
                <a:cs typeface="Times New Roman" panose="02020603050405020304" charset="0"/>
              </a:rPr>
              <a:t>Community Service Program</a:t>
            </a:r>
            <a:endParaRPr lang="en-US" sz="1870" dirty="0">
              <a:latin typeface="Times New Roman" panose="02020603050405020304" charset="0"/>
              <a:cs typeface="Times New Roman" panose="02020603050405020304" charset="0"/>
            </a:endParaRPr>
          </a:p>
        </p:txBody>
      </p:sp>
      <p:sp>
        <p:nvSpPr>
          <p:cNvPr id="9" name="Text 5"/>
          <p:cNvSpPr/>
          <p:nvPr/>
        </p:nvSpPr>
        <p:spPr>
          <a:xfrm>
            <a:off x="1349653" y="2967276"/>
            <a:ext cx="4107775" cy="2129433"/>
          </a:xfrm>
          <a:prstGeom prst="rect">
            <a:avLst/>
          </a:prstGeom>
          <a:noFill/>
        </p:spPr>
        <p:txBody>
          <a:bodyPr wrap="square" rtlCol="0" anchor="t"/>
          <a:lstStyle/>
          <a:p>
            <a:pPr marL="0" indent="0" algn="just">
              <a:lnSpc>
                <a:spcPts val="2395"/>
              </a:lnSpc>
              <a:buNone/>
            </a:pPr>
            <a:r>
              <a:rPr lang="en-US" sz="2000" dirty="0">
                <a:solidFill>
                  <a:srgbClr val="272525"/>
                </a:solidFill>
                <a:latin typeface="Times New Roman" panose="02020603050405020304" charset="0"/>
                <a:ea typeface="Eudoxus Sans" pitchFamily="34" charset="-122"/>
                <a:cs typeface="Times New Roman" panose="02020603050405020304" charset="0"/>
              </a:rPr>
              <a:t>At Dedan Kimathi University, I have been actively involved in the Community Service Program, which provides opportunities for students to participate in various community projects, including health and sanitation, environmental conservation, and education initiatives.</a:t>
            </a:r>
            <a:endParaRPr lang="en-US" sz="2000" dirty="0">
              <a:latin typeface="Times New Roman" panose="02020603050405020304" charset="0"/>
              <a:cs typeface="Times New Roman" panose="02020603050405020304" charset="0"/>
            </a:endParaRPr>
          </a:p>
        </p:txBody>
      </p:sp>
      <p:sp>
        <p:nvSpPr>
          <p:cNvPr id="10" name="Shape 6"/>
          <p:cNvSpPr/>
          <p:nvPr/>
        </p:nvSpPr>
        <p:spPr>
          <a:xfrm>
            <a:off x="5810131" y="2446814"/>
            <a:ext cx="427911" cy="427911"/>
          </a:xfrm>
          <a:prstGeom prst="roundRect">
            <a:avLst>
              <a:gd name="adj" fmla="val 20000"/>
            </a:avLst>
          </a:prstGeom>
          <a:solidFill>
            <a:srgbClr val="CCEEFF"/>
          </a:solidFill>
          <a:ln w="7620">
            <a:solidFill>
              <a:srgbClr val="B2D4E5"/>
            </a:solidFill>
            <a:prstDash val="solid"/>
          </a:ln>
        </p:spPr>
      </p:sp>
      <p:sp>
        <p:nvSpPr>
          <p:cNvPr id="11" name="Text 7"/>
          <p:cNvSpPr/>
          <p:nvPr/>
        </p:nvSpPr>
        <p:spPr>
          <a:xfrm>
            <a:off x="5941100" y="2446377"/>
            <a:ext cx="165973" cy="285274"/>
          </a:xfrm>
          <a:prstGeom prst="rect">
            <a:avLst/>
          </a:prstGeom>
          <a:noFill/>
        </p:spPr>
        <p:txBody>
          <a:bodyPr wrap="none" rtlCol="0" anchor="t"/>
          <a:lstStyle/>
          <a:p>
            <a:pPr marL="0" indent="0" algn="ctr">
              <a:lnSpc>
                <a:spcPts val="2245"/>
              </a:lnSpc>
              <a:buNone/>
            </a:pPr>
            <a:r>
              <a:rPr lang="en-US" sz="2245" b="1" dirty="0">
                <a:solidFill>
                  <a:srgbClr val="272525"/>
                </a:solidFill>
                <a:latin typeface="p22-mackinac-pro" pitchFamily="34" charset="0"/>
                <a:ea typeface="p22-mackinac-pro" pitchFamily="34" charset="-122"/>
                <a:cs typeface="p22-mackinac-pro" pitchFamily="34" charset="-120"/>
              </a:rPr>
              <a:t>2</a:t>
            </a:r>
            <a:endParaRPr lang="en-US" sz="2245" dirty="0"/>
          </a:p>
        </p:txBody>
      </p:sp>
      <p:sp>
        <p:nvSpPr>
          <p:cNvPr id="12" name="Text 8"/>
          <p:cNvSpPr/>
          <p:nvPr/>
        </p:nvSpPr>
        <p:spPr>
          <a:xfrm>
            <a:off x="6480889" y="2505869"/>
            <a:ext cx="2377202" cy="297180"/>
          </a:xfrm>
          <a:prstGeom prst="rect">
            <a:avLst/>
          </a:prstGeom>
          <a:noFill/>
        </p:spPr>
        <p:txBody>
          <a:bodyPr wrap="none" rtlCol="0" anchor="t"/>
          <a:lstStyle/>
          <a:p>
            <a:pPr marL="0" indent="0">
              <a:lnSpc>
                <a:spcPts val="2340"/>
              </a:lnSpc>
              <a:buNone/>
            </a:pPr>
            <a:r>
              <a:rPr lang="en-US" sz="1870" b="1" dirty="0">
                <a:solidFill>
                  <a:srgbClr val="272525"/>
                </a:solidFill>
                <a:latin typeface="Times New Roman" panose="02020603050405020304" charset="0"/>
                <a:ea typeface="p22-mackinac-pro" pitchFamily="34" charset="-122"/>
                <a:cs typeface="Times New Roman" panose="02020603050405020304" charset="0"/>
              </a:rPr>
              <a:t>Red Cross Club</a:t>
            </a:r>
            <a:endParaRPr lang="en-US" sz="1870" dirty="0">
              <a:latin typeface="Times New Roman" panose="02020603050405020304" charset="0"/>
              <a:cs typeface="Times New Roman" panose="02020603050405020304" charset="0"/>
            </a:endParaRPr>
          </a:p>
        </p:txBody>
      </p:sp>
      <p:sp>
        <p:nvSpPr>
          <p:cNvPr id="13" name="Text 9"/>
          <p:cNvSpPr/>
          <p:nvPr/>
        </p:nvSpPr>
        <p:spPr>
          <a:xfrm>
            <a:off x="6238319" y="2967276"/>
            <a:ext cx="4107775" cy="1825228"/>
          </a:xfrm>
          <a:prstGeom prst="rect">
            <a:avLst/>
          </a:prstGeom>
          <a:noFill/>
        </p:spPr>
        <p:txBody>
          <a:bodyPr wrap="square" rtlCol="0" anchor="t"/>
          <a:lstStyle/>
          <a:p>
            <a:pPr marL="0" indent="0" algn="just">
              <a:lnSpc>
                <a:spcPts val="2395"/>
              </a:lnSpc>
              <a:buNone/>
            </a:pPr>
            <a:r>
              <a:rPr lang="en-US" sz="2000" dirty="0">
                <a:solidFill>
                  <a:srgbClr val="272525"/>
                </a:solidFill>
                <a:latin typeface="Times New Roman" panose="02020603050405020304" charset="0"/>
                <a:ea typeface="Eudoxus Sans" pitchFamily="34" charset="-122"/>
                <a:cs typeface="Times New Roman" panose="02020603050405020304" charset="0"/>
              </a:rPr>
              <a:t>Through the university's Red Cross Club, I have had the chance to engage in charitable activities such as blood donation drives, disaster response and management, and public health campaigns, allowing me to make a positive impact on the lives of others.</a:t>
            </a:r>
            <a:endParaRPr lang="en-US" sz="2000" dirty="0">
              <a:latin typeface="Times New Roman" panose="02020603050405020304" charset="0"/>
              <a:cs typeface="Times New Roman" panose="02020603050405020304" charset="0"/>
            </a:endParaRPr>
          </a:p>
        </p:txBody>
      </p:sp>
      <p:sp>
        <p:nvSpPr>
          <p:cNvPr id="14" name="Shape 10"/>
          <p:cNvSpPr/>
          <p:nvPr/>
        </p:nvSpPr>
        <p:spPr>
          <a:xfrm>
            <a:off x="802719" y="5747822"/>
            <a:ext cx="427911" cy="427911"/>
          </a:xfrm>
          <a:prstGeom prst="roundRect">
            <a:avLst>
              <a:gd name="adj" fmla="val 20000"/>
            </a:avLst>
          </a:prstGeom>
          <a:solidFill>
            <a:srgbClr val="CCEEFF"/>
          </a:solidFill>
          <a:ln w="7620">
            <a:solidFill>
              <a:srgbClr val="B2D4E5"/>
            </a:solidFill>
            <a:prstDash val="solid"/>
          </a:ln>
        </p:spPr>
      </p:sp>
      <p:sp>
        <p:nvSpPr>
          <p:cNvPr id="15" name="Text 11"/>
          <p:cNvSpPr/>
          <p:nvPr/>
        </p:nvSpPr>
        <p:spPr>
          <a:xfrm>
            <a:off x="918488" y="5748020"/>
            <a:ext cx="170855" cy="285274"/>
          </a:xfrm>
          <a:prstGeom prst="rect">
            <a:avLst/>
          </a:prstGeom>
          <a:noFill/>
        </p:spPr>
        <p:txBody>
          <a:bodyPr wrap="none" rtlCol="0" anchor="t"/>
          <a:lstStyle/>
          <a:p>
            <a:pPr marL="0" indent="0" algn="ctr">
              <a:lnSpc>
                <a:spcPts val="2245"/>
              </a:lnSpc>
              <a:buNone/>
            </a:pPr>
            <a:r>
              <a:rPr lang="en-US" sz="2245" b="1" dirty="0">
                <a:solidFill>
                  <a:srgbClr val="272525"/>
                </a:solidFill>
                <a:latin typeface="p22-mackinac-pro" pitchFamily="34" charset="0"/>
                <a:ea typeface="p22-mackinac-pro" pitchFamily="34" charset="-122"/>
                <a:cs typeface="p22-mackinac-pro" pitchFamily="34" charset="-120"/>
              </a:rPr>
              <a:t>3</a:t>
            </a:r>
            <a:endParaRPr lang="en-US" sz="2245" dirty="0"/>
          </a:p>
        </p:txBody>
      </p:sp>
      <p:sp>
        <p:nvSpPr>
          <p:cNvPr id="16" name="Text 12"/>
          <p:cNvSpPr/>
          <p:nvPr/>
        </p:nvSpPr>
        <p:spPr>
          <a:xfrm>
            <a:off x="1349653" y="5840532"/>
            <a:ext cx="3701177" cy="297180"/>
          </a:xfrm>
          <a:prstGeom prst="rect">
            <a:avLst/>
          </a:prstGeom>
          <a:noFill/>
        </p:spPr>
        <p:txBody>
          <a:bodyPr wrap="none" rtlCol="0" anchor="t"/>
          <a:lstStyle/>
          <a:p>
            <a:pPr marL="0" indent="0">
              <a:lnSpc>
                <a:spcPts val="2340"/>
              </a:lnSpc>
              <a:buNone/>
            </a:pPr>
            <a:r>
              <a:rPr lang="en-US" sz="1870" b="1" dirty="0">
                <a:solidFill>
                  <a:srgbClr val="272525"/>
                </a:solidFill>
                <a:latin typeface="Times New Roman" panose="02020603050405020304" charset="0"/>
                <a:ea typeface="p22-mackinac-pro" pitchFamily="34" charset="-122"/>
                <a:cs typeface="Times New Roman" panose="02020603050405020304" charset="0"/>
              </a:rPr>
              <a:t>Student Government Initiatives</a:t>
            </a:r>
            <a:endParaRPr lang="en-US" sz="1870" dirty="0">
              <a:latin typeface="Times New Roman" panose="02020603050405020304" charset="0"/>
              <a:cs typeface="Times New Roman" panose="02020603050405020304" charset="0"/>
            </a:endParaRPr>
          </a:p>
        </p:txBody>
      </p:sp>
      <p:sp>
        <p:nvSpPr>
          <p:cNvPr id="17" name="Text 13"/>
          <p:cNvSpPr/>
          <p:nvPr/>
        </p:nvSpPr>
        <p:spPr>
          <a:xfrm>
            <a:off x="1349653" y="6292413"/>
            <a:ext cx="9023628" cy="1216819"/>
          </a:xfrm>
          <a:prstGeom prst="rect">
            <a:avLst/>
          </a:prstGeom>
          <a:noFill/>
        </p:spPr>
        <p:txBody>
          <a:bodyPr wrap="square" rtlCol="0" anchor="t"/>
          <a:lstStyle/>
          <a:p>
            <a:pPr marL="0" indent="0" algn="just">
              <a:lnSpc>
                <a:spcPts val="2395"/>
              </a:lnSpc>
              <a:buNone/>
            </a:pPr>
            <a:r>
              <a:rPr lang="en-US" sz="2000" dirty="0">
                <a:solidFill>
                  <a:srgbClr val="272525"/>
                </a:solidFill>
                <a:latin typeface="Times New Roman" panose="02020603050405020304" charset="0"/>
                <a:ea typeface="Eudoxus Sans" pitchFamily="34" charset="-122"/>
                <a:cs typeface="Times New Roman" panose="02020603050405020304" charset="0"/>
              </a:rPr>
              <a:t>The student government at Dedan Kimathi University also organizes various charity events throughout the academic year, such as fundraising activities to support initiatives like building water wells, providing food and shelter to the homeless, and donating educational materials to underprivileged children.</a:t>
            </a:r>
            <a:endParaRPr lang="en-US" sz="2000" dirty="0">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sp>
        <p:nvSpPr>
          <p:cNvPr id="4" name="Text 1"/>
          <p:cNvSpPr/>
          <p:nvPr/>
        </p:nvSpPr>
        <p:spPr>
          <a:xfrm>
            <a:off x="864037" y="1005483"/>
            <a:ext cx="8059698" cy="771525"/>
          </a:xfrm>
          <a:prstGeom prst="rect">
            <a:avLst/>
          </a:prstGeom>
          <a:noFill/>
        </p:spPr>
        <p:txBody>
          <a:bodyPr wrap="none" rtlCol="0" anchor="t"/>
          <a:lstStyle/>
          <a:p>
            <a:pPr marL="0" indent="0">
              <a:lnSpc>
                <a:spcPts val="6075"/>
              </a:lnSpc>
              <a:buNone/>
            </a:pPr>
            <a:r>
              <a:rPr lang="en-US" sz="4860" b="1" dirty="0">
                <a:solidFill>
                  <a:srgbClr val="000000"/>
                </a:solidFill>
                <a:latin typeface="Times New Roman" panose="02020603050405020304" charset="0"/>
                <a:ea typeface="p22-mackinac-pro" pitchFamily="34" charset="-122"/>
                <a:cs typeface="Times New Roman" panose="02020603050405020304" charset="0"/>
              </a:rPr>
              <a:t>Rediscovering My Passions</a:t>
            </a:r>
            <a:endParaRPr lang="en-US" sz="4860" dirty="0">
              <a:latin typeface="Times New Roman" panose="02020603050405020304" charset="0"/>
              <a:cs typeface="Times New Roman" panose="02020603050405020304" charset="0"/>
            </a:endParaRPr>
          </a:p>
        </p:txBody>
      </p:sp>
      <p:pic>
        <p:nvPicPr>
          <p:cNvPr id="5" name="Image 1" descr="preencoded.png"/>
          <p:cNvPicPr>
            <a:picLocks noChangeAspect="1"/>
          </p:cNvPicPr>
          <p:nvPr/>
        </p:nvPicPr>
        <p:blipFill>
          <a:blip r:embed="rId2"/>
          <a:stretch>
            <a:fillRect/>
          </a:stretch>
        </p:blipFill>
        <p:spPr>
          <a:xfrm>
            <a:off x="864037" y="2270760"/>
            <a:ext cx="617220" cy="617220"/>
          </a:xfrm>
          <a:prstGeom prst="rect">
            <a:avLst/>
          </a:prstGeom>
        </p:spPr>
      </p:pic>
      <p:sp>
        <p:nvSpPr>
          <p:cNvPr id="6" name="Text 2"/>
          <p:cNvSpPr/>
          <p:nvPr/>
        </p:nvSpPr>
        <p:spPr>
          <a:xfrm>
            <a:off x="864037" y="3134797"/>
            <a:ext cx="3086100" cy="385763"/>
          </a:xfrm>
          <a:prstGeom prst="rect">
            <a:avLst/>
          </a:prstGeom>
          <a:noFill/>
        </p:spPr>
        <p:txBody>
          <a:bodyPr wrap="none" rtlCol="0" anchor="t"/>
          <a:lstStyle/>
          <a:p>
            <a:pPr marL="0" indent="0" algn="l">
              <a:lnSpc>
                <a:spcPts val="3040"/>
              </a:lnSpc>
              <a:buNone/>
            </a:pPr>
            <a:r>
              <a:rPr lang="en-US" sz="2430" b="1" dirty="0">
                <a:solidFill>
                  <a:srgbClr val="272525"/>
                </a:solidFill>
                <a:latin typeface="Times New Roman" panose="02020603050405020304" charset="0"/>
                <a:ea typeface="p22-mackinac-pro" pitchFamily="34" charset="-122"/>
                <a:cs typeface="Times New Roman" panose="02020603050405020304" charset="0"/>
              </a:rPr>
              <a:t>Football</a:t>
            </a:r>
            <a:endParaRPr lang="en-US" sz="2430" dirty="0">
              <a:latin typeface="Times New Roman" panose="02020603050405020304" charset="0"/>
              <a:cs typeface="Times New Roman" panose="02020603050405020304" charset="0"/>
            </a:endParaRPr>
          </a:p>
        </p:txBody>
      </p:sp>
      <p:sp>
        <p:nvSpPr>
          <p:cNvPr id="7" name="Text 3"/>
          <p:cNvSpPr/>
          <p:nvPr/>
        </p:nvSpPr>
        <p:spPr>
          <a:xfrm>
            <a:off x="864037" y="3668673"/>
            <a:ext cx="4053840" cy="3160395"/>
          </a:xfrm>
          <a:prstGeom prst="rect">
            <a:avLst/>
          </a:prstGeom>
          <a:noFill/>
        </p:spPr>
        <p:txBody>
          <a:bodyPr wrap="square" rtlCol="0" anchor="t"/>
          <a:lstStyle/>
          <a:p>
            <a:pPr marL="0" indent="0" algn="just">
              <a:lnSpc>
                <a:spcPts val="3110"/>
              </a:lnSpc>
              <a:buNone/>
            </a:pPr>
            <a:r>
              <a:rPr lang="en-US" sz="1945" dirty="0">
                <a:solidFill>
                  <a:srgbClr val="272525"/>
                </a:solidFill>
                <a:latin typeface="Times New Roman" panose="02020603050405020304" charset="0"/>
                <a:ea typeface="Eudoxus Sans" pitchFamily="34" charset="-122"/>
                <a:cs typeface="Times New Roman" panose="02020603050405020304" charset="0"/>
              </a:rPr>
              <a:t>Rediscovering my passion for football has been a transformative experience, enhancing both my physical and mental well-being. Playing the sport has provided me with a sense of relaxation, reduced stress, and improved my overall fitness.</a:t>
            </a:r>
            <a:endParaRPr lang="en-US" sz="1945" dirty="0">
              <a:latin typeface="Times New Roman" panose="02020603050405020304" charset="0"/>
              <a:cs typeface="Times New Roman" panose="02020603050405020304" charset="0"/>
            </a:endParaRPr>
          </a:p>
        </p:txBody>
      </p:sp>
      <p:pic>
        <p:nvPicPr>
          <p:cNvPr id="8" name="Image 2" descr="preencoded.png"/>
          <p:cNvPicPr>
            <a:picLocks noChangeAspect="1"/>
          </p:cNvPicPr>
          <p:nvPr/>
        </p:nvPicPr>
        <p:blipFill>
          <a:blip r:embed="rId3"/>
          <a:stretch>
            <a:fillRect/>
          </a:stretch>
        </p:blipFill>
        <p:spPr>
          <a:xfrm>
            <a:off x="5288161" y="2270760"/>
            <a:ext cx="617220" cy="617220"/>
          </a:xfrm>
          <a:prstGeom prst="rect">
            <a:avLst/>
          </a:prstGeom>
        </p:spPr>
      </p:pic>
      <p:sp>
        <p:nvSpPr>
          <p:cNvPr id="9" name="Text 4"/>
          <p:cNvSpPr/>
          <p:nvPr/>
        </p:nvSpPr>
        <p:spPr>
          <a:xfrm>
            <a:off x="5288161" y="3134797"/>
            <a:ext cx="3086100" cy="385763"/>
          </a:xfrm>
          <a:prstGeom prst="rect">
            <a:avLst/>
          </a:prstGeom>
          <a:noFill/>
        </p:spPr>
        <p:txBody>
          <a:bodyPr wrap="none" rtlCol="0" anchor="t"/>
          <a:lstStyle/>
          <a:p>
            <a:pPr marL="0" indent="0" algn="l">
              <a:lnSpc>
                <a:spcPts val="3040"/>
              </a:lnSpc>
              <a:buNone/>
            </a:pPr>
            <a:r>
              <a:rPr lang="en-US" sz="2430" b="1" dirty="0">
                <a:solidFill>
                  <a:srgbClr val="272525"/>
                </a:solidFill>
                <a:latin typeface="Times New Roman" panose="02020603050405020304" charset="0"/>
                <a:ea typeface="p22-mackinac-pro" pitchFamily="34" charset="-122"/>
                <a:cs typeface="Times New Roman" panose="02020603050405020304" charset="0"/>
              </a:rPr>
              <a:t>Swimming</a:t>
            </a:r>
            <a:endParaRPr lang="en-US" sz="2430" dirty="0">
              <a:latin typeface="Times New Roman" panose="02020603050405020304" charset="0"/>
              <a:cs typeface="Times New Roman" panose="02020603050405020304" charset="0"/>
            </a:endParaRPr>
          </a:p>
        </p:txBody>
      </p:sp>
      <p:sp>
        <p:nvSpPr>
          <p:cNvPr id="10" name="Text 5"/>
          <p:cNvSpPr/>
          <p:nvPr/>
        </p:nvSpPr>
        <p:spPr>
          <a:xfrm>
            <a:off x="5288161" y="3668673"/>
            <a:ext cx="4053959" cy="3160395"/>
          </a:xfrm>
          <a:prstGeom prst="rect">
            <a:avLst/>
          </a:prstGeom>
          <a:noFill/>
        </p:spPr>
        <p:txBody>
          <a:bodyPr wrap="square" rtlCol="0" anchor="t"/>
          <a:lstStyle/>
          <a:p>
            <a:pPr marL="0" indent="0" algn="just">
              <a:lnSpc>
                <a:spcPts val="3110"/>
              </a:lnSpc>
              <a:buNone/>
            </a:pPr>
            <a:r>
              <a:rPr lang="en-US" sz="1945" dirty="0">
                <a:solidFill>
                  <a:srgbClr val="272525"/>
                </a:solidFill>
                <a:latin typeface="Times New Roman" panose="02020603050405020304" charset="0"/>
                <a:ea typeface="Eudoxus Sans" pitchFamily="34" charset="-122"/>
                <a:cs typeface="Times New Roman" panose="02020603050405020304" charset="0"/>
              </a:rPr>
              <a:t>Reconnecting with my love for swimming has also been a life-changing experience. The activity has not only improved my physical health but has also positively impacted my mental well-being, allowing me to unwind and de-stress.</a:t>
            </a:r>
            <a:endParaRPr lang="en-US" sz="1945" dirty="0">
              <a:latin typeface="Times New Roman" panose="02020603050405020304" charset="0"/>
              <a:cs typeface="Times New Roman" panose="02020603050405020304" charset="0"/>
            </a:endParaRPr>
          </a:p>
        </p:txBody>
      </p:sp>
      <p:pic>
        <p:nvPicPr>
          <p:cNvPr id="11" name="Image 3" descr="preencoded.png"/>
          <p:cNvPicPr>
            <a:picLocks noChangeAspect="1"/>
          </p:cNvPicPr>
          <p:nvPr/>
        </p:nvPicPr>
        <p:blipFill>
          <a:blip r:embed="rId4"/>
          <a:stretch>
            <a:fillRect/>
          </a:stretch>
        </p:blipFill>
        <p:spPr>
          <a:xfrm>
            <a:off x="9712404" y="2270760"/>
            <a:ext cx="617220" cy="617220"/>
          </a:xfrm>
          <a:prstGeom prst="rect">
            <a:avLst/>
          </a:prstGeom>
        </p:spPr>
      </p:pic>
      <p:sp>
        <p:nvSpPr>
          <p:cNvPr id="12" name="Text 6"/>
          <p:cNvSpPr/>
          <p:nvPr/>
        </p:nvSpPr>
        <p:spPr>
          <a:xfrm>
            <a:off x="9712404" y="3134797"/>
            <a:ext cx="3086100" cy="385763"/>
          </a:xfrm>
          <a:prstGeom prst="rect">
            <a:avLst/>
          </a:prstGeom>
          <a:noFill/>
        </p:spPr>
        <p:txBody>
          <a:bodyPr wrap="none" rtlCol="0" anchor="t"/>
          <a:lstStyle/>
          <a:p>
            <a:pPr marL="0" indent="0" algn="l">
              <a:lnSpc>
                <a:spcPts val="3040"/>
              </a:lnSpc>
              <a:buNone/>
            </a:pPr>
            <a:r>
              <a:rPr lang="en-US" sz="2430" b="1" dirty="0">
                <a:solidFill>
                  <a:srgbClr val="272525"/>
                </a:solidFill>
                <a:latin typeface="Times New Roman" panose="02020603050405020304" charset="0"/>
                <a:ea typeface="p22-mackinac-pro" pitchFamily="34" charset="-122"/>
                <a:cs typeface="Times New Roman" panose="02020603050405020304" charset="0"/>
              </a:rPr>
              <a:t>Hiking</a:t>
            </a:r>
            <a:endParaRPr lang="en-US" sz="2430" dirty="0">
              <a:latin typeface="Times New Roman" panose="02020603050405020304" charset="0"/>
              <a:cs typeface="Times New Roman" panose="02020603050405020304" charset="0"/>
            </a:endParaRPr>
          </a:p>
        </p:txBody>
      </p:sp>
      <p:sp>
        <p:nvSpPr>
          <p:cNvPr id="13" name="Text 7"/>
          <p:cNvSpPr/>
          <p:nvPr/>
        </p:nvSpPr>
        <p:spPr>
          <a:xfrm>
            <a:off x="9712404" y="3668673"/>
            <a:ext cx="4053959" cy="3555444"/>
          </a:xfrm>
          <a:prstGeom prst="rect">
            <a:avLst/>
          </a:prstGeom>
          <a:noFill/>
        </p:spPr>
        <p:txBody>
          <a:bodyPr wrap="square" rtlCol="0" anchor="t"/>
          <a:lstStyle/>
          <a:p>
            <a:pPr marL="0" indent="0" algn="just">
              <a:lnSpc>
                <a:spcPts val="3110"/>
              </a:lnSpc>
              <a:buNone/>
            </a:pPr>
            <a:r>
              <a:rPr lang="en-US" sz="1945" dirty="0">
                <a:solidFill>
                  <a:srgbClr val="272525"/>
                </a:solidFill>
                <a:latin typeface="Times New Roman" panose="02020603050405020304" charset="0"/>
                <a:ea typeface="Eudoxus Sans" pitchFamily="34" charset="-122"/>
                <a:cs typeface="Times New Roman" panose="02020603050405020304" charset="0"/>
              </a:rPr>
              <a:t>The proximity of Dedan Kimathi University to the stunning Aberdare Ranges and Mt. Kenya has provided me with ample opportunities to explore the great outdoors through hiking. These adventures have allowed me to connect with nature and recharge my batteries.</a:t>
            </a:r>
            <a:endParaRPr lang="en-US" sz="1945" dirty="0">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0" y="0"/>
            <a:ext cx="14630400" cy="2333982"/>
          </a:xfrm>
          <a:prstGeom prst="rect">
            <a:avLst/>
          </a:prstGeom>
        </p:spPr>
      </p:pic>
      <p:sp>
        <p:nvSpPr>
          <p:cNvPr id="5" name="Text 1"/>
          <p:cNvSpPr/>
          <p:nvPr/>
        </p:nvSpPr>
        <p:spPr>
          <a:xfrm>
            <a:off x="2215396" y="2996208"/>
            <a:ext cx="6349841" cy="583525"/>
          </a:xfrm>
          <a:prstGeom prst="rect">
            <a:avLst/>
          </a:prstGeom>
          <a:noFill/>
        </p:spPr>
        <p:txBody>
          <a:bodyPr wrap="none" rtlCol="0" anchor="t"/>
          <a:lstStyle/>
          <a:p>
            <a:pPr marL="0" indent="0">
              <a:lnSpc>
                <a:spcPts val="4595"/>
              </a:lnSpc>
              <a:buNone/>
            </a:pPr>
            <a:r>
              <a:rPr lang="en-US" sz="3675" b="1" dirty="0">
                <a:solidFill>
                  <a:srgbClr val="000000"/>
                </a:solidFill>
                <a:latin typeface="Times New Roman" panose="02020603050405020304" charset="0"/>
                <a:ea typeface="p22-mackinac-pro" pitchFamily="34" charset="-122"/>
                <a:cs typeface="Times New Roman" panose="02020603050405020304" charset="0"/>
              </a:rPr>
              <a:t>Passion for Manchester City</a:t>
            </a:r>
            <a:endParaRPr lang="en-US" sz="3675" dirty="0">
              <a:latin typeface="Times New Roman" panose="02020603050405020304" charset="0"/>
              <a:cs typeface="Times New Roman" panose="02020603050405020304" charset="0"/>
            </a:endParaRPr>
          </a:p>
        </p:txBody>
      </p:sp>
      <p:pic>
        <p:nvPicPr>
          <p:cNvPr id="6" name="Image 2" descr="preencoded.png"/>
          <p:cNvPicPr>
            <a:picLocks noChangeAspect="1"/>
          </p:cNvPicPr>
          <p:nvPr/>
        </p:nvPicPr>
        <p:blipFill>
          <a:blip r:embed="rId3"/>
          <a:stretch>
            <a:fillRect/>
          </a:stretch>
        </p:blipFill>
        <p:spPr>
          <a:xfrm>
            <a:off x="2215396" y="3859768"/>
            <a:ext cx="3399830" cy="746879"/>
          </a:xfrm>
          <a:prstGeom prst="rect">
            <a:avLst/>
          </a:prstGeom>
        </p:spPr>
      </p:pic>
      <p:sp>
        <p:nvSpPr>
          <p:cNvPr id="7" name="Text 2"/>
          <p:cNvSpPr/>
          <p:nvPr/>
        </p:nvSpPr>
        <p:spPr>
          <a:xfrm>
            <a:off x="2402086" y="4886682"/>
            <a:ext cx="2445901" cy="291703"/>
          </a:xfrm>
          <a:prstGeom prst="rect">
            <a:avLst/>
          </a:prstGeom>
          <a:noFill/>
        </p:spPr>
        <p:txBody>
          <a:bodyPr wrap="none" rtlCol="0" anchor="t"/>
          <a:lstStyle/>
          <a:p>
            <a:pPr marL="0" indent="0" algn="l">
              <a:lnSpc>
                <a:spcPts val="2295"/>
              </a:lnSpc>
              <a:buNone/>
            </a:pPr>
            <a:r>
              <a:rPr lang="en-US" sz="1840" b="1" dirty="0">
                <a:solidFill>
                  <a:srgbClr val="272525"/>
                </a:solidFill>
                <a:latin typeface="Times New Roman" panose="02020603050405020304" charset="0"/>
                <a:ea typeface="p22-mackinac-pro" pitchFamily="34" charset="-122"/>
                <a:cs typeface="Times New Roman" panose="02020603050405020304" charset="0"/>
              </a:rPr>
              <a:t>History and Tradition</a:t>
            </a:r>
            <a:endParaRPr lang="en-US" sz="1840" dirty="0">
              <a:latin typeface="Times New Roman" panose="02020603050405020304" charset="0"/>
              <a:cs typeface="Times New Roman" panose="02020603050405020304" charset="0"/>
            </a:endParaRPr>
          </a:p>
        </p:txBody>
      </p:sp>
      <p:sp>
        <p:nvSpPr>
          <p:cNvPr id="8" name="Text 3"/>
          <p:cNvSpPr/>
          <p:nvPr/>
        </p:nvSpPr>
        <p:spPr>
          <a:xfrm>
            <a:off x="2402086" y="5290304"/>
            <a:ext cx="3026450" cy="1493044"/>
          </a:xfrm>
          <a:prstGeom prst="rect">
            <a:avLst/>
          </a:prstGeom>
          <a:noFill/>
        </p:spPr>
        <p:txBody>
          <a:bodyPr wrap="square" rtlCol="0" anchor="t"/>
          <a:lstStyle/>
          <a:p>
            <a:pPr marL="0" indent="0" algn="just">
              <a:lnSpc>
                <a:spcPts val="2350"/>
              </a:lnSpc>
              <a:buNone/>
            </a:pPr>
            <a:r>
              <a:rPr lang="en-US" dirty="0">
                <a:solidFill>
                  <a:srgbClr val="272525"/>
                </a:solidFill>
                <a:latin typeface="Times New Roman" panose="02020603050405020304" charset="0"/>
                <a:ea typeface="Eudoxus Sans" pitchFamily="34" charset="-122"/>
                <a:cs typeface="Times New Roman" panose="02020603050405020304" charset="0"/>
              </a:rPr>
              <a:t>As a Manchester City fan, I feel a strong connection to the club's rich history and legendary players, which adds to the excitement and pride of supporting the team.</a:t>
            </a:r>
            <a:endParaRPr lang="en-US" dirty="0">
              <a:latin typeface="Times New Roman" panose="02020603050405020304" charset="0"/>
              <a:cs typeface="Times New Roman" panose="02020603050405020304" charset="0"/>
            </a:endParaRPr>
          </a:p>
        </p:txBody>
      </p:sp>
      <p:pic>
        <p:nvPicPr>
          <p:cNvPr id="9" name="Image 3" descr="preencoded.png"/>
          <p:cNvPicPr>
            <a:picLocks noChangeAspect="1"/>
          </p:cNvPicPr>
          <p:nvPr/>
        </p:nvPicPr>
        <p:blipFill>
          <a:blip r:embed="rId4"/>
          <a:stretch>
            <a:fillRect/>
          </a:stretch>
        </p:blipFill>
        <p:spPr>
          <a:xfrm>
            <a:off x="5615226" y="3859768"/>
            <a:ext cx="3399830" cy="746879"/>
          </a:xfrm>
          <a:prstGeom prst="rect">
            <a:avLst/>
          </a:prstGeom>
        </p:spPr>
      </p:pic>
      <p:sp>
        <p:nvSpPr>
          <p:cNvPr id="10" name="Text 4"/>
          <p:cNvSpPr/>
          <p:nvPr/>
        </p:nvSpPr>
        <p:spPr>
          <a:xfrm>
            <a:off x="5801916" y="4886682"/>
            <a:ext cx="2333982" cy="291703"/>
          </a:xfrm>
          <a:prstGeom prst="rect">
            <a:avLst/>
          </a:prstGeom>
          <a:noFill/>
        </p:spPr>
        <p:txBody>
          <a:bodyPr wrap="none" rtlCol="0" anchor="t"/>
          <a:lstStyle/>
          <a:p>
            <a:pPr marL="0" indent="0" algn="l">
              <a:lnSpc>
                <a:spcPts val="2295"/>
              </a:lnSpc>
              <a:buNone/>
            </a:pPr>
            <a:r>
              <a:rPr lang="en-US" sz="1840" b="1" dirty="0">
                <a:solidFill>
                  <a:srgbClr val="272525"/>
                </a:solidFill>
                <a:latin typeface="Times New Roman" panose="02020603050405020304" charset="0"/>
                <a:ea typeface="p22-mackinac-pro" pitchFamily="34" charset="-122"/>
                <a:cs typeface="Times New Roman" panose="02020603050405020304" charset="0"/>
              </a:rPr>
              <a:t>Rivalries</a:t>
            </a:r>
            <a:endParaRPr lang="en-US" sz="1840" dirty="0">
              <a:latin typeface="Times New Roman" panose="02020603050405020304" charset="0"/>
              <a:cs typeface="Times New Roman" panose="02020603050405020304" charset="0"/>
            </a:endParaRPr>
          </a:p>
        </p:txBody>
      </p:sp>
      <p:sp>
        <p:nvSpPr>
          <p:cNvPr id="11" name="Text 5"/>
          <p:cNvSpPr/>
          <p:nvPr/>
        </p:nvSpPr>
        <p:spPr>
          <a:xfrm>
            <a:off x="5801916" y="5290304"/>
            <a:ext cx="3026450" cy="2090261"/>
          </a:xfrm>
          <a:prstGeom prst="rect">
            <a:avLst/>
          </a:prstGeom>
          <a:noFill/>
        </p:spPr>
        <p:txBody>
          <a:bodyPr wrap="square" rtlCol="0" anchor="t"/>
          <a:lstStyle/>
          <a:p>
            <a:pPr marL="0" indent="0" algn="l">
              <a:lnSpc>
                <a:spcPts val="2350"/>
              </a:lnSpc>
              <a:buNone/>
            </a:pPr>
            <a:r>
              <a:rPr lang="en-US" dirty="0">
                <a:solidFill>
                  <a:srgbClr val="272525"/>
                </a:solidFill>
                <a:latin typeface="Times New Roman" panose="02020603050405020304" charset="0"/>
                <a:ea typeface="Eudoxus Sans" pitchFamily="34" charset="-122"/>
                <a:cs typeface="Times New Roman" panose="02020603050405020304" charset="0"/>
              </a:rPr>
              <a:t>The intense rivalries between Manchester City and other top clubs, such as Manchester United and Liverpool, contribute to the thrill and intensity of the matches, making the experience of being a fan even more exhilarating.</a:t>
            </a:r>
            <a:endParaRPr lang="en-US" dirty="0">
              <a:latin typeface="Times New Roman" panose="02020603050405020304" charset="0"/>
              <a:cs typeface="Times New Roman" panose="02020603050405020304" charset="0"/>
            </a:endParaRPr>
          </a:p>
        </p:txBody>
      </p:sp>
      <p:pic>
        <p:nvPicPr>
          <p:cNvPr id="12" name="Image 4" descr="preencoded.png"/>
          <p:cNvPicPr>
            <a:picLocks noChangeAspect="1"/>
          </p:cNvPicPr>
          <p:nvPr/>
        </p:nvPicPr>
        <p:blipFill>
          <a:blip r:embed="rId5"/>
          <a:stretch>
            <a:fillRect/>
          </a:stretch>
        </p:blipFill>
        <p:spPr>
          <a:xfrm>
            <a:off x="9015055" y="3859768"/>
            <a:ext cx="3399949" cy="746879"/>
          </a:xfrm>
          <a:prstGeom prst="rect">
            <a:avLst/>
          </a:prstGeom>
        </p:spPr>
      </p:pic>
      <p:sp>
        <p:nvSpPr>
          <p:cNvPr id="13" name="Text 6"/>
          <p:cNvSpPr/>
          <p:nvPr/>
        </p:nvSpPr>
        <p:spPr>
          <a:xfrm>
            <a:off x="9201745" y="4886682"/>
            <a:ext cx="2333982" cy="291703"/>
          </a:xfrm>
          <a:prstGeom prst="rect">
            <a:avLst/>
          </a:prstGeom>
          <a:noFill/>
        </p:spPr>
        <p:txBody>
          <a:bodyPr wrap="none" rtlCol="0" anchor="t"/>
          <a:lstStyle/>
          <a:p>
            <a:pPr marL="0" indent="0" algn="l">
              <a:lnSpc>
                <a:spcPts val="2295"/>
              </a:lnSpc>
              <a:buNone/>
            </a:pPr>
            <a:r>
              <a:rPr lang="en-US" sz="1840" b="1" dirty="0">
                <a:solidFill>
                  <a:srgbClr val="272525"/>
                </a:solidFill>
                <a:latin typeface="Times New Roman" panose="02020603050405020304" charset="0"/>
                <a:ea typeface="p22-mackinac-pro" pitchFamily="34" charset="-122"/>
                <a:cs typeface="Times New Roman" panose="02020603050405020304" charset="0"/>
              </a:rPr>
              <a:t>Community</a:t>
            </a:r>
            <a:endParaRPr lang="en-US" sz="1840" dirty="0">
              <a:latin typeface="Times New Roman" panose="02020603050405020304" charset="0"/>
              <a:cs typeface="Times New Roman" panose="02020603050405020304" charset="0"/>
            </a:endParaRPr>
          </a:p>
        </p:txBody>
      </p:sp>
      <p:sp>
        <p:nvSpPr>
          <p:cNvPr id="14" name="Text 7"/>
          <p:cNvSpPr/>
          <p:nvPr/>
        </p:nvSpPr>
        <p:spPr>
          <a:xfrm>
            <a:off x="9201745" y="5290304"/>
            <a:ext cx="3026569" cy="1791652"/>
          </a:xfrm>
          <a:prstGeom prst="rect">
            <a:avLst/>
          </a:prstGeom>
          <a:noFill/>
        </p:spPr>
        <p:txBody>
          <a:bodyPr wrap="square" rtlCol="0" anchor="t"/>
          <a:lstStyle/>
          <a:p>
            <a:pPr marL="0" indent="0" algn="l">
              <a:lnSpc>
                <a:spcPts val="2350"/>
              </a:lnSpc>
              <a:buNone/>
            </a:pPr>
            <a:r>
              <a:rPr lang="en-US" dirty="0">
                <a:solidFill>
                  <a:srgbClr val="272525"/>
                </a:solidFill>
                <a:latin typeface="Times New Roman" panose="02020603050405020304" charset="0"/>
                <a:ea typeface="Eudoxus Sans" pitchFamily="34" charset="-122"/>
                <a:cs typeface="Times New Roman" panose="02020603050405020304" charset="0"/>
              </a:rPr>
              <a:t>Supporting Manchester City has allowed me to connect with other football fans, building a sense of community and camaraderie that enhances the overall experience of being a fan.</a:t>
            </a:r>
            <a:endParaRPr lang="en-US" dirty="0">
              <a:latin typeface="Times New Roman" panose="02020603050405020304" charset="0"/>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sp>
        <p:nvSpPr>
          <p:cNvPr id="4" name="Text 1"/>
          <p:cNvSpPr/>
          <p:nvPr/>
        </p:nvSpPr>
        <p:spPr>
          <a:xfrm>
            <a:off x="1484471" y="592217"/>
            <a:ext cx="10751820" cy="667107"/>
          </a:xfrm>
          <a:prstGeom prst="rect">
            <a:avLst/>
          </a:prstGeom>
          <a:noFill/>
        </p:spPr>
        <p:txBody>
          <a:bodyPr wrap="none" rtlCol="0" anchor="t"/>
          <a:lstStyle/>
          <a:p>
            <a:pPr marL="0" indent="0">
              <a:lnSpc>
                <a:spcPts val="5255"/>
              </a:lnSpc>
              <a:buNone/>
            </a:pPr>
            <a:r>
              <a:rPr lang="en-US" sz="4200" b="1" dirty="0">
                <a:solidFill>
                  <a:srgbClr val="000000"/>
                </a:solidFill>
                <a:latin typeface="Times New Roman" panose="02020603050405020304" charset="0"/>
                <a:ea typeface="p22-mackinac-pro" pitchFamily="34" charset="-122"/>
                <a:cs typeface="Times New Roman" panose="02020603050405020304" charset="0"/>
              </a:rPr>
              <a:t>Embracing Challenges and Opportunities</a:t>
            </a:r>
            <a:endParaRPr lang="en-US" sz="4200" dirty="0">
              <a:latin typeface="Times New Roman" panose="02020603050405020304" charset="0"/>
              <a:cs typeface="Times New Roman" panose="02020603050405020304" charset="0"/>
            </a:endParaRPr>
          </a:p>
        </p:txBody>
      </p:sp>
      <p:sp>
        <p:nvSpPr>
          <p:cNvPr id="5" name="Shape 2"/>
          <p:cNvSpPr/>
          <p:nvPr/>
        </p:nvSpPr>
        <p:spPr>
          <a:xfrm>
            <a:off x="1484471" y="1686282"/>
            <a:ext cx="11661338" cy="5950982"/>
          </a:xfrm>
          <a:prstGeom prst="roundRect">
            <a:avLst>
              <a:gd name="adj" fmla="val 1614"/>
            </a:avLst>
          </a:prstGeom>
          <a:noFill/>
          <a:ln w="7620">
            <a:solidFill>
              <a:srgbClr val="000000">
                <a:alpha val="8000"/>
              </a:srgbClr>
            </a:solidFill>
            <a:prstDash val="solid"/>
          </a:ln>
        </p:spPr>
      </p:sp>
      <p:sp>
        <p:nvSpPr>
          <p:cNvPr id="6" name="Shape 3"/>
          <p:cNvSpPr/>
          <p:nvPr/>
        </p:nvSpPr>
        <p:spPr>
          <a:xfrm>
            <a:off x="1492091" y="1693902"/>
            <a:ext cx="11646098" cy="1978581"/>
          </a:xfrm>
          <a:prstGeom prst="rect">
            <a:avLst/>
          </a:prstGeom>
          <a:solidFill>
            <a:srgbClr val="FFFFFF">
              <a:alpha val="4000"/>
            </a:srgbClr>
          </a:solidFill>
        </p:spPr>
      </p:sp>
      <p:sp>
        <p:nvSpPr>
          <p:cNvPr id="7" name="Text 4"/>
          <p:cNvSpPr/>
          <p:nvPr/>
        </p:nvSpPr>
        <p:spPr>
          <a:xfrm>
            <a:off x="1705689" y="1829514"/>
            <a:ext cx="5392222" cy="341471"/>
          </a:xfrm>
          <a:prstGeom prst="rect">
            <a:avLst/>
          </a:prstGeom>
          <a:noFill/>
        </p:spPr>
        <p:txBody>
          <a:bodyPr wrap="none" rtlCol="0" anchor="t"/>
          <a:lstStyle/>
          <a:p>
            <a:pPr marL="0" indent="0">
              <a:lnSpc>
                <a:spcPts val="2690"/>
              </a:lnSpc>
              <a:buNone/>
            </a:pPr>
            <a:r>
              <a:rPr lang="en-US" sz="2800" dirty="0">
                <a:solidFill>
                  <a:srgbClr val="272525"/>
                </a:solidFill>
                <a:latin typeface="Times New Roman" panose="02020603050405020304" charset="0"/>
                <a:ea typeface="Eudoxus Sans" pitchFamily="34" charset="-122"/>
                <a:cs typeface="Times New Roman" panose="02020603050405020304" charset="0"/>
              </a:rPr>
              <a:t>Academic Pursuits</a:t>
            </a:r>
            <a:endParaRPr lang="en-US" sz="2800" dirty="0">
              <a:latin typeface="Times New Roman" panose="02020603050405020304" charset="0"/>
              <a:cs typeface="Times New Roman" panose="02020603050405020304" charset="0"/>
            </a:endParaRPr>
          </a:p>
        </p:txBody>
      </p:sp>
      <p:sp>
        <p:nvSpPr>
          <p:cNvPr id="8" name="Text 5"/>
          <p:cNvSpPr/>
          <p:nvPr/>
        </p:nvSpPr>
        <p:spPr>
          <a:xfrm>
            <a:off x="7532489" y="1829514"/>
            <a:ext cx="5392222" cy="1707356"/>
          </a:xfrm>
          <a:prstGeom prst="rect">
            <a:avLst/>
          </a:prstGeom>
          <a:noFill/>
        </p:spPr>
        <p:txBody>
          <a:bodyPr wrap="square" rtlCol="0" anchor="t"/>
          <a:lstStyle/>
          <a:p>
            <a:pPr marL="0" indent="0">
              <a:lnSpc>
                <a:spcPts val="2690"/>
              </a:lnSpc>
              <a:buNone/>
            </a:pPr>
            <a:r>
              <a:rPr lang="en-US" sz="2000" dirty="0">
                <a:solidFill>
                  <a:srgbClr val="272525"/>
                </a:solidFill>
                <a:latin typeface="Times New Roman" panose="02020603050405020304" charset="0"/>
                <a:ea typeface="Eudoxus Sans" pitchFamily="34" charset="-122"/>
                <a:cs typeface="Times New Roman" panose="02020603050405020304" charset="0"/>
              </a:rPr>
              <a:t>Studying Mathematics and Modeling Processing at Dedan Kimathi University of Technology is both stimulating and demanding, constantly challenging me to think critically, analyze complex problems, and develop innovative solutions.</a:t>
            </a:r>
            <a:endParaRPr lang="en-US" sz="2000" dirty="0">
              <a:latin typeface="Times New Roman" panose="02020603050405020304" charset="0"/>
              <a:cs typeface="Times New Roman" panose="02020603050405020304" charset="0"/>
            </a:endParaRPr>
          </a:p>
        </p:txBody>
      </p:sp>
      <p:sp>
        <p:nvSpPr>
          <p:cNvPr id="9" name="Shape 6"/>
          <p:cNvSpPr/>
          <p:nvPr/>
        </p:nvSpPr>
        <p:spPr>
          <a:xfrm>
            <a:off x="1492091" y="3672483"/>
            <a:ext cx="11646098" cy="1978581"/>
          </a:xfrm>
          <a:prstGeom prst="rect">
            <a:avLst/>
          </a:prstGeom>
          <a:solidFill>
            <a:srgbClr val="000000">
              <a:alpha val="4000"/>
            </a:srgbClr>
          </a:solidFill>
        </p:spPr>
      </p:sp>
      <p:sp>
        <p:nvSpPr>
          <p:cNvPr id="10" name="Text 7"/>
          <p:cNvSpPr/>
          <p:nvPr/>
        </p:nvSpPr>
        <p:spPr>
          <a:xfrm>
            <a:off x="1705689" y="3808095"/>
            <a:ext cx="5392222" cy="341471"/>
          </a:xfrm>
          <a:prstGeom prst="rect">
            <a:avLst/>
          </a:prstGeom>
          <a:noFill/>
        </p:spPr>
        <p:txBody>
          <a:bodyPr wrap="none" rtlCol="0" anchor="t"/>
          <a:lstStyle/>
          <a:p>
            <a:pPr marL="0" indent="0">
              <a:lnSpc>
                <a:spcPts val="2690"/>
              </a:lnSpc>
              <a:buNone/>
            </a:pPr>
            <a:r>
              <a:rPr lang="en-US" sz="2400" dirty="0">
                <a:solidFill>
                  <a:srgbClr val="272525"/>
                </a:solidFill>
                <a:latin typeface="Times New Roman" panose="02020603050405020304" charset="0"/>
                <a:ea typeface="Eudoxus Sans" pitchFamily="34" charset="-122"/>
                <a:cs typeface="Times New Roman" panose="02020603050405020304" charset="0"/>
              </a:rPr>
              <a:t>Communication Skills</a:t>
            </a:r>
            <a:endParaRPr lang="en-US" sz="2400" dirty="0">
              <a:latin typeface="Times New Roman" panose="02020603050405020304" charset="0"/>
              <a:cs typeface="Times New Roman" panose="02020603050405020304" charset="0"/>
            </a:endParaRPr>
          </a:p>
        </p:txBody>
      </p:sp>
      <p:sp>
        <p:nvSpPr>
          <p:cNvPr id="11" name="Text 8"/>
          <p:cNvSpPr/>
          <p:nvPr/>
        </p:nvSpPr>
        <p:spPr>
          <a:xfrm>
            <a:off x="7532489" y="3808095"/>
            <a:ext cx="5392222" cy="1707356"/>
          </a:xfrm>
          <a:prstGeom prst="rect">
            <a:avLst/>
          </a:prstGeom>
          <a:noFill/>
        </p:spPr>
        <p:txBody>
          <a:bodyPr wrap="square" rtlCol="0" anchor="t"/>
          <a:lstStyle/>
          <a:p>
            <a:pPr marL="0" indent="0">
              <a:lnSpc>
                <a:spcPts val="2690"/>
              </a:lnSpc>
              <a:buNone/>
            </a:pPr>
            <a:r>
              <a:rPr lang="en-US" sz="2000" dirty="0">
                <a:solidFill>
                  <a:srgbClr val="272525"/>
                </a:solidFill>
                <a:latin typeface="Times New Roman" panose="02020603050405020304" charset="0"/>
                <a:ea typeface="Eudoxus Sans" pitchFamily="34" charset="-122"/>
                <a:cs typeface="Times New Roman" panose="02020603050405020304" charset="0"/>
              </a:rPr>
              <a:t>Pursuing a minor degree in communication skills has provided me with invaluable tools for effective communication, whether it's presenting research findings, collaborating with peers, or engaging in discussions with faculty members.</a:t>
            </a:r>
            <a:endParaRPr lang="en-US" sz="2000" dirty="0">
              <a:latin typeface="Times New Roman" panose="02020603050405020304" charset="0"/>
              <a:cs typeface="Times New Roman" panose="02020603050405020304" charset="0"/>
            </a:endParaRPr>
          </a:p>
        </p:txBody>
      </p:sp>
      <p:sp>
        <p:nvSpPr>
          <p:cNvPr id="12" name="Shape 9"/>
          <p:cNvSpPr/>
          <p:nvPr/>
        </p:nvSpPr>
        <p:spPr>
          <a:xfrm>
            <a:off x="1278731" y="5651698"/>
            <a:ext cx="11646098" cy="1978581"/>
          </a:xfrm>
          <a:prstGeom prst="rect">
            <a:avLst/>
          </a:prstGeom>
          <a:solidFill>
            <a:srgbClr val="FFFFFF">
              <a:alpha val="4000"/>
            </a:srgbClr>
          </a:solidFill>
        </p:spPr>
      </p:sp>
      <p:sp>
        <p:nvSpPr>
          <p:cNvPr id="13" name="Text 10"/>
          <p:cNvSpPr/>
          <p:nvPr/>
        </p:nvSpPr>
        <p:spPr>
          <a:xfrm>
            <a:off x="1705689" y="5786676"/>
            <a:ext cx="5392222" cy="341471"/>
          </a:xfrm>
          <a:prstGeom prst="rect">
            <a:avLst/>
          </a:prstGeom>
          <a:noFill/>
        </p:spPr>
        <p:txBody>
          <a:bodyPr wrap="none" rtlCol="0" anchor="t"/>
          <a:lstStyle/>
          <a:p>
            <a:pPr marL="0" indent="0">
              <a:lnSpc>
                <a:spcPts val="2690"/>
              </a:lnSpc>
              <a:buNone/>
            </a:pPr>
            <a:r>
              <a:rPr lang="en-US" sz="2400" dirty="0">
                <a:solidFill>
                  <a:srgbClr val="272525"/>
                </a:solidFill>
                <a:latin typeface="Times New Roman" panose="02020603050405020304" charset="0"/>
                <a:ea typeface="Eudoxus Sans" pitchFamily="34" charset="-122"/>
                <a:cs typeface="Times New Roman" panose="02020603050405020304" charset="0"/>
              </a:rPr>
              <a:t>Refereeing</a:t>
            </a:r>
            <a:endParaRPr lang="en-US" sz="2400" dirty="0">
              <a:latin typeface="Times New Roman" panose="02020603050405020304" charset="0"/>
              <a:cs typeface="Times New Roman" panose="02020603050405020304" charset="0"/>
            </a:endParaRPr>
          </a:p>
        </p:txBody>
      </p:sp>
      <p:sp>
        <p:nvSpPr>
          <p:cNvPr id="14" name="Text 11"/>
          <p:cNvSpPr/>
          <p:nvPr/>
        </p:nvSpPr>
        <p:spPr>
          <a:xfrm>
            <a:off x="7532489" y="5786676"/>
            <a:ext cx="5392222" cy="1707356"/>
          </a:xfrm>
          <a:prstGeom prst="rect">
            <a:avLst/>
          </a:prstGeom>
          <a:noFill/>
        </p:spPr>
        <p:txBody>
          <a:bodyPr wrap="square" rtlCol="0" anchor="t"/>
          <a:lstStyle/>
          <a:p>
            <a:pPr marL="0" indent="0">
              <a:lnSpc>
                <a:spcPts val="2690"/>
              </a:lnSpc>
              <a:buNone/>
            </a:pPr>
            <a:r>
              <a:rPr lang="en-US" sz="2000" dirty="0">
                <a:solidFill>
                  <a:srgbClr val="272525"/>
                </a:solidFill>
                <a:latin typeface="Times New Roman" panose="02020603050405020304" charset="0"/>
                <a:ea typeface="Eudoxus Sans" pitchFamily="34" charset="-122"/>
                <a:cs typeface="Times New Roman" panose="02020603050405020304" charset="0"/>
              </a:rPr>
              <a:t>Officiating football matches as an FKF referee requires a unique blend of focus, composure, and decisiveness, which I approach with a sense of professionalism and integrity, striving to ensure fair play and uphold the spirit of the sport.</a:t>
            </a:r>
            <a:endParaRPr lang="en-US" sz="2000" dirty="0">
              <a:latin typeface="Times New Roman" panose="02020603050405020304" charset="0"/>
              <a:cs typeface="Times New Roman" panose="020206030504050203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8087</Words>
  <Application>WPS Presentation</Application>
  <PresentationFormat>On-screen Show (16:9)</PresentationFormat>
  <Paragraphs>142</Paragraphs>
  <Slides>10</Slides>
  <Notes>10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10</vt:i4>
      </vt:variant>
    </vt:vector>
  </HeadingPairs>
  <TitlesOfParts>
    <vt:vector size="26" baseType="lpstr">
      <vt:lpstr>Arial</vt:lpstr>
      <vt:lpstr>SimSun</vt:lpstr>
      <vt:lpstr>Wingdings</vt:lpstr>
      <vt:lpstr>p22-mackinac-pro</vt:lpstr>
      <vt:lpstr>Segoe Print</vt:lpstr>
      <vt:lpstr>p22-mackinac-pro</vt:lpstr>
      <vt:lpstr>p22-mackinac-pro</vt:lpstr>
      <vt:lpstr>Eudoxus Sans</vt:lpstr>
      <vt:lpstr>Eudoxus Sans</vt:lpstr>
      <vt:lpstr>Eudoxus Sans</vt:lpstr>
      <vt:lpstr>Calibri</vt:lpstr>
      <vt:lpstr>Microsoft YaHei</vt:lpstr>
      <vt:lpstr>Arial Unicode MS</vt:lpstr>
      <vt:lpstr>MingLiU-ExtB</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mutua</cp:lastModifiedBy>
  <cp:revision>2</cp:revision>
  <dcterms:created xsi:type="dcterms:W3CDTF">2024-06-22T14:44:00Z</dcterms:created>
  <dcterms:modified xsi:type="dcterms:W3CDTF">2024-06-22T15:09:21Z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937C63B90B0348D8B190506A816B728B_12</vt:lpwstr>
  </property>
  <property fmtid="{D5CDD505-2E9C-101B-9397-08002B2CF9AE}" pid="3" name="KSOProductBuildVer">
    <vt:lpwstr>1033-12.2.0.17119</vt:lpwstr>
  </property>
</Properties>
</file>